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Lst>
  <p:notesMasterIdLst>
    <p:notesMasterId r:id="rId73"/>
  </p:notesMasterIdLst>
  <p:handoutMasterIdLst>
    <p:handoutMasterId r:id="rId74"/>
  </p:handoutMasterIdLst>
  <p:sldIdLst>
    <p:sldId id="344" r:id="rId3"/>
    <p:sldId id="347" r:id="rId4"/>
    <p:sldId id="348" r:id="rId5"/>
    <p:sldId id="349" r:id="rId6"/>
    <p:sldId id="435" r:id="rId7"/>
    <p:sldId id="430" r:id="rId8"/>
    <p:sldId id="431" r:id="rId9"/>
    <p:sldId id="432" r:id="rId10"/>
    <p:sldId id="350" r:id="rId11"/>
    <p:sldId id="351" r:id="rId12"/>
    <p:sldId id="352" r:id="rId13"/>
    <p:sldId id="413" r:id="rId14"/>
    <p:sldId id="414" r:id="rId15"/>
    <p:sldId id="417" r:id="rId16"/>
    <p:sldId id="357" r:id="rId17"/>
    <p:sldId id="418" r:id="rId18"/>
    <p:sldId id="359" r:id="rId19"/>
    <p:sldId id="415" r:id="rId20"/>
    <p:sldId id="362" r:id="rId21"/>
    <p:sldId id="419" r:id="rId22"/>
    <p:sldId id="365" r:id="rId23"/>
    <p:sldId id="366" r:id="rId24"/>
    <p:sldId id="367" r:id="rId25"/>
    <p:sldId id="421" r:id="rId26"/>
    <p:sldId id="369" r:id="rId27"/>
    <p:sldId id="370" r:id="rId28"/>
    <p:sldId id="371" r:id="rId29"/>
    <p:sldId id="372" r:id="rId30"/>
    <p:sldId id="373" r:id="rId31"/>
    <p:sldId id="374" r:id="rId32"/>
    <p:sldId id="375" r:id="rId33"/>
    <p:sldId id="376" r:id="rId34"/>
    <p:sldId id="377" r:id="rId35"/>
    <p:sldId id="378" r:id="rId36"/>
    <p:sldId id="379" r:id="rId37"/>
    <p:sldId id="380" r:id="rId38"/>
    <p:sldId id="429" r:id="rId39"/>
    <p:sldId id="382" r:id="rId40"/>
    <p:sldId id="383" r:id="rId41"/>
    <p:sldId id="384" r:id="rId42"/>
    <p:sldId id="385" r:id="rId43"/>
    <p:sldId id="386" r:id="rId44"/>
    <p:sldId id="387" r:id="rId45"/>
    <p:sldId id="388" r:id="rId46"/>
    <p:sldId id="389" r:id="rId47"/>
    <p:sldId id="390" r:id="rId48"/>
    <p:sldId id="392" r:id="rId49"/>
    <p:sldId id="393" r:id="rId50"/>
    <p:sldId id="394" r:id="rId51"/>
    <p:sldId id="428" r:id="rId52"/>
    <p:sldId id="436" r:id="rId53"/>
    <p:sldId id="396" r:id="rId54"/>
    <p:sldId id="397" r:id="rId55"/>
    <p:sldId id="398" r:id="rId56"/>
    <p:sldId id="399" r:id="rId57"/>
    <p:sldId id="400" r:id="rId58"/>
    <p:sldId id="401" r:id="rId59"/>
    <p:sldId id="422" r:id="rId60"/>
    <p:sldId id="423" r:id="rId61"/>
    <p:sldId id="424" r:id="rId62"/>
    <p:sldId id="425" r:id="rId63"/>
    <p:sldId id="406" r:id="rId64"/>
    <p:sldId id="407" r:id="rId65"/>
    <p:sldId id="433" r:id="rId66"/>
    <p:sldId id="434" r:id="rId67"/>
    <p:sldId id="408" r:id="rId68"/>
    <p:sldId id="409" r:id="rId69"/>
    <p:sldId id="410" r:id="rId70"/>
    <p:sldId id="411" r:id="rId71"/>
    <p:sldId id="412" r:id="rId72"/>
  </p:sldIdLst>
  <p:sldSz cx="13004800" cy="9753600"/>
  <p:notesSz cx="7315200" cy="9601200"/>
  <p:defaultTex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99"/>
    <a:srgbClr val="3399FF"/>
    <a:srgbClr val="6699FF"/>
    <a:srgbClr val="CCECFF"/>
    <a:srgbClr val="005EA4"/>
    <a:srgbClr val="004376"/>
    <a:srgbClr val="008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58" autoAdjust="0"/>
  </p:normalViewPr>
  <p:slideViewPr>
    <p:cSldViewPr>
      <p:cViewPr varScale="1">
        <p:scale>
          <a:sx n="42" d="100"/>
          <a:sy n="42" d="100"/>
        </p:scale>
        <p:origin x="916" y="56"/>
      </p:cViewPr>
      <p:guideLst>
        <p:guide orient="horz" pos="3072"/>
        <p:guide pos="4096"/>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a:defRPr sz="1300">
                <a:cs typeface="+mn-cs"/>
              </a:defRPr>
            </a:lvl1pPr>
          </a:lstStyle>
          <a:p>
            <a:pPr>
              <a:defRPr/>
            </a:pPr>
            <a:endParaRPr lang="nl-NL"/>
          </a:p>
        </p:txBody>
      </p:sp>
      <p:sp>
        <p:nvSpPr>
          <p:cNvPr id="3" name="Tijdelijke aanduiding voor datum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a:cs typeface="+mn-cs"/>
              </a:defRPr>
            </a:lvl1pPr>
          </a:lstStyle>
          <a:p>
            <a:pPr>
              <a:defRPr/>
            </a:pPr>
            <a:fld id="{A984639D-FCE2-4757-BE21-F0228282FF94}" type="datetime1">
              <a:rPr lang="nl-NL"/>
              <a:pPr>
                <a:defRPr/>
              </a:pPr>
              <a:t>7-9-2022</a:t>
            </a:fld>
            <a:endParaRPr lang="nl-NL"/>
          </a:p>
        </p:txBody>
      </p:sp>
      <p:sp>
        <p:nvSpPr>
          <p:cNvPr id="4" name="Tijdelijke aanduiding voor voettekst 3"/>
          <p:cNvSpPr>
            <a:spLocks noGrp="1"/>
          </p:cNvSpPr>
          <p:nvPr>
            <p:ph type="ftr" sz="quarter" idx="2"/>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a:defRPr sz="1300">
                <a:cs typeface="+mn-cs"/>
              </a:defRPr>
            </a:lvl1pPr>
          </a:lstStyle>
          <a:p>
            <a:pPr>
              <a:defRPr/>
            </a:pPr>
            <a:endParaRPr lang="nl-NL"/>
          </a:p>
        </p:txBody>
      </p:sp>
      <p:sp>
        <p:nvSpPr>
          <p:cNvPr id="5" name="Tijdelijke aanduiding voor dianumm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cs typeface="+mn-cs"/>
              </a:defRPr>
            </a:lvl1pPr>
          </a:lstStyle>
          <a:p>
            <a:pPr>
              <a:defRPr/>
            </a:pPr>
            <a:fld id="{6B5EC726-F62D-4E8E-888A-8480C2C93B53}" type="slidenum">
              <a:rPr lang="nl-NL"/>
              <a:pPr>
                <a:defRPr/>
              </a:pPr>
              <a:t>‹#›</a:t>
            </a:fld>
            <a:endParaRPr lang="nl-NL"/>
          </a:p>
        </p:txBody>
      </p:sp>
    </p:spTree>
    <p:extLst>
      <p:ext uri="{BB962C8B-B14F-4D97-AF65-F5344CB8AC3E}">
        <p14:creationId xmlns:p14="http://schemas.microsoft.com/office/powerpoint/2010/main" val="2466614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a:defRPr sz="1300">
                <a:cs typeface="+mn-cs"/>
              </a:defRPr>
            </a:lvl1pPr>
          </a:lstStyle>
          <a:p>
            <a:pPr>
              <a:defRPr/>
            </a:pPr>
            <a:endParaRPr lang="nl-NL"/>
          </a:p>
        </p:txBody>
      </p:sp>
      <p:sp>
        <p:nvSpPr>
          <p:cNvPr id="3" name="Tijdelijke aanduiding voor datum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a:cs typeface="+mn-cs"/>
              </a:defRPr>
            </a:lvl1pPr>
          </a:lstStyle>
          <a:p>
            <a:pPr>
              <a:defRPr/>
            </a:pPr>
            <a:fld id="{E1AAEAC3-A79D-418D-971F-FA49AD2550C0}" type="datetime1">
              <a:rPr lang="nl-NL"/>
              <a:pPr>
                <a:defRPr/>
              </a:pPr>
              <a:t>7-9-2022</a:t>
            </a:fld>
            <a:endParaRPr lang="nl-NL"/>
          </a:p>
        </p:txBody>
      </p:sp>
      <p:sp>
        <p:nvSpPr>
          <p:cNvPr id="4" name="Tijdelijke aanduiding voor dia-afbeelding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nl-NL" noProof="0"/>
          </a:p>
        </p:txBody>
      </p:sp>
      <p:sp>
        <p:nvSpPr>
          <p:cNvPr id="5" name="Tijdelijke aanduiding voor notities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a:defRPr sz="1300">
                <a:cs typeface="+mn-cs"/>
              </a:defRPr>
            </a:lvl1pPr>
          </a:lstStyle>
          <a:p>
            <a:pPr>
              <a:defRPr/>
            </a:pPr>
            <a:endParaRPr lang="nl-NL"/>
          </a:p>
        </p:txBody>
      </p:sp>
      <p:sp>
        <p:nvSpPr>
          <p:cNvPr id="7" name="Tijdelijke aanduiding voor dianumm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cs typeface="+mn-cs"/>
              </a:defRPr>
            </a:lvl1pPr>
          </a:lstStyle>
          <a:p>
            <a:pPr>
              <a:defRPr/>
            </a:pPr>
            <a:fld id="{5B2CCB76-A1AA-436A-8DB6-B2A85A6B140E}" type="slidenum">
              <a:rPr lang="nl-NL"/>
              <a:pPr>
                <a:defRPr/>
              </a:pPr>
              <a:t>‹#›</a:t>
            </a:fld>
            <a:endParaRPr lang="nl-NL"/>
          </a:p>
        </p:txBody>
      </p:sp>
    </p:spTree>
    <p:extLst>
      <p:ext uri="{BB962C8B-B14F-4D97-AF65-F5344CB8AC3E}">
        <p14:creationId xmlns:p14="http://schemas.microsoft.com/office/powerpoint/2010/main" val="114607438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xfrm>
            <a:off x="1258888" y="722313"/>
            <a:ext cx="4802187"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36" tIns="46368" rIns="92736" bIns="46368"/>
          <a:lstStyle/>
          <a:p>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1258888" y="722313"/>
            <a:ext cx="4802187" cy="3600450"/>
          </a:xfrm>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xfrm>
            <a:off x="975360" y="4558904"/>
            <a:ext cx="5364480" cy="4320540"/>
          </a:xfrm>
          <a:solidFill>
            <a:srgbClr val="FFFFFF"/>
          </a:solidFill>
          <a:ln>
            <a:solidFill>
              <a:srgbClr val="000000"/>
            </a:solidFill>
            <a:miter lim="800000"/>
            <a:headEnd/>
            <a:tailEnd/>
          </a:ln>
        </p:spPr>
        <p:txBody>
          <a:bodyPr lIns="92736" tIns="46368" rIns="92736" bIns="46368"/>
          <a:lstStyle/>
          <a:p>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Super Bowl market indicator holds that stocks will do well after a team from the old National Football League wins the Super Bowl. New England Patriots nailed</a:t>
            </a:r>
            <a:r>
              <a:rPr lang="en-US" baseline="0" dirty="0"/>
              <a:t> the </a:t>
            </a:r>
            <a:r>
              <a:rPr lang="en-US" dirty="0"/>
              <a:t>Los Angeles Rams</a:t>
            </a:r>
            <a:r>
              <a:rPr lang="en-US" baseline="0" dirty="0"/>
              <a:t> (2016); </a:t>
            </a:r>
            <a:r>
              <a:rPr lang="en-US" baseline="0" dirty="0" err="1"/>
              <a:t>zijn</a:t>
            </a:r>
            <a:r>
              <a:rPr lang="en-US" baseline="0" dirty="0"/>
              <a:t> </a:t>
            </a:r>
            <a:r>
              <a:rPr lang="en-US" baseline="0" dirty="0" err="1"/>
              <a:t>uit</a:t>
            </a:r>
            <a:r>
              <a:rPr lang="en-US" baseline="0" dirty="0"/>
              <a:t> de American Football Conference </a:t>
            </a:r>
            <a:r>
              <a:rPr lang="en-US" baseline="0" dirty="0" err="1"/>
              <a:t>ipv</a:t>
            </a:r>
            <a:r>
              <a:rPr lang="en-US" baseline="0" dirty="0"/>
              <a:t> National Football Conference </a:t>
            </a:r>
            <a:r>
              <a:rPr lang="en-US" baseline="0" dirty="0" err="1"/>
              <a:t>ipv</a:t>
            </a:r>
            <a:r>
              <a:rPr lang="en-US" baseline="0" dirty="0"/>
              <a:t> , </a:t>
            </a:r>
            <a:r>
              <a:rPr lang="en-US" baseline="0" dirty="0" err="1"/>
              <a:t>dus</a:t>
            </a:r>
            <a:r>
              <a:rPr lang="en-US" baseline="0" dirty="0"/>
              <a:t> </a:t>
            </a:r>
            <a:r>
              <a:rPr lang="en-US" baseline="0" dirty="0" err="1"/>
              <a:t>aandelen</a:t>
            </a:r>
            <a:r>
              <a:rPr lang="en-US" baseline="0" dirty="0"/>
              <a:t> </a:t>
            </a:r>
            <a:r>
              <a:rPr lang="en-US" baseline="0" dirty="0" err="1"/>
              <a:t>gaan</a:t>
            </a:r>
            <a:r>
              <a:rPr lang="en-US" baseline="0" dirty="0"/>
              <a:t> </a:t>
            </a:r>
            <a:r>
              <a:rPr lang="en-US" baseline="0" dirty="0" err="1"/>
              <a:t>omlaag</a:t>
            </a:r>
            <a:r>
              <a:rPr lang="en-US" baseline="0" dirty="0"/>
              <a:t>!</a:t>
            </a:r>
            <a:endParaRPr lang="nl-NL"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23" tIns="47161" rIns="94323" bIns="47161"/>
          <a:lstStyle>
            <a:lvl1pPr eaLnBrk="0" hangingPunct="0">
              <a:defRPr sz="4200">
                <a:solidFill>
                  <a:srgbClr val="FFFFFF"/>
                </a:solidFill>
                <a:latin typeface="American Typewriter" charset="0"/>
                <a:ea typeface="ヒラギノ明朝 ProN W3" charset="-128"/>
                <a:sym typeface="American Typewriter" charset="0"/>
              </a:defRPr>
            </a:lvl1pPr>
            <a:lvl2pPr marL="785372" indent="-302066" eaLnBrk="0" hangingPunct="0">
              <a:defRPr sz="4200">
                <a:solidFill>
                  <a:srgbClr val="FFFFFF"/>
                </a:solidFill>
                <a:latin typeface="American Typewriter" charset="0"/>
                <a:ea typeface="ヒラギノ明朝 ProN W3" charset="-128"/>
                <a:sym typeface="American Typewriter" charset="0"/>
              </a:defRPr>
            </a:lvl2pPr>
            <a:lvl3pPr marL="1208265" indent="-241653" eaLnBrk="0" hangingPunct="0">
              <a:defRPr sz="4200">
                <a:solidFill>
                  <a:srgbClr val="FFFFFF"/>
                </a:solidFill>
                <a:latin typeface="American Typewriter" charset="0"/>
                <a:ea typeface="ヒラギノ明朝 ProN W3" charset="-128"/>
                <a:sym typeface="American Typewriter" charset="0"/>
              </a:defRPr>
            </a:lvl3pPr>
            <a:lvl4pPr marL="1691571" indent="-241653" eaLnBrk="0" hangingPunct="0">
              <a:defRPr sz="4200">
                <a:solidFill>
                  <a:srgbClr val="FFFFFF"/>
                </a:solidFill>
                <a:latin typeface="American Typewriter" charset="0"/>
                <a:ea typeface="ヒラギノ明朝 ProN W3" charset="-128"/>
                <a:sym typeface="American Typewriter" charset="0"/>
              </a:defRPr>
            </a:lvl4pPr>
            <a:lvl5pPr marL="2174878" indent="-241653" eaLnBrk="0" hangingPunct="0">
              <a:defRPr sz="4200">
                <a:solidFill>
                  <a:srgbClr val="FFFFFF"/>
                </a:solidFill>
                <a:latin typeface="American Typewriter" charset="0"/>
                <a:ea typeface="ヒラギノ明朝 ProN W3" charset="-128"/>
                <a:sym typeface="American Typewriter" charset="0"/>
              </a:defRPr>
            </a:lvl5pPr>
            <a:lvl6pPr marL="2658184"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6pPr>
            <a:lvl7pPr marL="3141490"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7pPr>
            <a:lvl8pPr marL="3624796"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8pPr>
            <a:lvl9pPr marL="4108102"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9pPr>
          </a:lstStyle>
          <a:p>
            <a:pPr eaLnBrk="1" hangingPunct="1"/>
            <a:fld id="{12B05E4F-5638-4852-83C8-4C4AD27ACA17}" type="slidenum">
              <a:rPr lang="en-US" sz="1300">
                <a:ea typeface="Arial Unicode MS" pitchFamily="34" charset="-128"/>
                <a:cs typeface="Arial Unicode MS" pitchFamily="34" charset="-128"/>
              </a:rPr>
              <a:pPr eaLnBrk="1" hangingPunct="1"/>
              <a:t>63</a:t>
            </a:fld>
            <a:endParaRPr lang="en-US" sz="1300">
              <a:ea typeface="Arial Unicode MS" pitchFamily="34" charset="-128"/>
              <a:cs typeface="Arial Unicode MS" pitchFamily="34" charset="-128"/>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8888" y="722313"/>
            <a:ext cx="4802187"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36" tIns="46368" rIns="92736" bIns="46368"/>
          <a:lstStyle/>
          <a:p>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bwMode="auto">
          <a:xfrm>
            <a:off x="1258888" y="722313"/>
            <a:ext cx="4802187" cy="3600450"/>
          </a:xfr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75360" y="4558904"/>
            <a:ext cx="5364480" cy="4320540"/>
          </a:xfrm>
          <a:solidFill>
            <a:srgbClr val="FFFFFF"/>
          </a:solidFill>
          <a:ln>
            <a:solidFill>
              <a:srgbClr val="000000"/>
            </a:solidFill>
            <a:miter lim="800000"/>
            <a:headEnd/>
            <a:tailEnd/>
          </a:ln>
        </p:spPr>
        <p:txBody>
          <a:bodyPr lIns="92736" tIns="46368" rIns="92736" bIns="46368"/>
          <a:lstStyle/>
          <a:p>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1258888" y="722313"/>
            <a:ext cx="4802187" cy="3600450"/>
          </a:xfr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75360" y="4558904"/>
            <a:ext cx="5364480" cy="4320540"/>
          </a:xfrm>
          <a:solidFill>
            <a:srgbClr val="FFFFFF"/>
          </a:solidFill>
          <a:ln>
            <a:solidFill>
              <a:srgbClr val="000000"/>
            </a:solidFill>
            <a:miter lim="800000"/>
            <a:headEnd/>
            <a:tailEnd/>
          </a:ln>
        </p:spPr>
        <p:txBody>
          <a:bodyPr lIns="92736" tIns="46368" rIns="92736" bIns="46368"/>
          <a:lstStyle/>
          <a:p>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bwMode="auto">
          <a:xfrm>
            <a:off x="1258888" y="722313"/>
            <a:ext cx="4802187" cy="3600450"/>
          </a:xfr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75360" y="4558904"/>
            <a:ext cx="5364480" cy="4320540"/>
          </a:xfrm>
          <a:solidFill>
            <a:srgbClr val="FFFFFF"/>
          </a:solidFill>
          <a:ln>
            <a:solidFill>
              <a:srgbClr val="000000"/>
            </a:solidFill>
            <a:miter lim="800000"/>
            <a:headEnd/>
            <a:tailEnd/>
          </a:ln>
        </p:spPr>
        <p:txBody>
          <a:bodyPr lIns="92736" tIns="46368" rIns="92736" bIns="46368"/>
          <a:lstStyle/>
          <a:p>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1258888" y="722313"/>
            <a:ext cx="4802187"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36" tIns="46368" rIns="92736" bIns="46368"/>
          <a:lstStyle/>
          <a:p>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1260475" y="722313"/>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p:cNvSpPr>
            <a:spLocks noGrp="1" noChangeArrowheads="1"/>
          </p:cNvSpPr>
          <p:nvPr>
            <p:ph type="body" idx="1"/>
          </p:nvPr>
        </p:nvSpPr>
        <p:spPr bwMode="auto">
          <a:xfrm>
            <a:off x="975360" y="4558904"/>
            <a:ext cx="5364480"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28" tIns="46364" rIns="92728" bIns="46364"/>
          <a:lstStyle/>
          <a:p>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60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FFFFFF"/>
                </a:solidFill>
                <a:latin typeface="American Typewriter" charset="0"/>
                <a:ea typeface="ヒラギノ明朝 ProN W3" charset="-128"/>
                <a:sym typeface="American Typewriter" charset="0"/>
              </a:defRPr>
            </a:lvl1pPr>
            <a:lvl2pPr marL="785372" indent="-302066" eaLnBrk="0" hangingPunct="0">
              <a:defRPr sz="4200">
                <a:solidFill>
                  <a:srgbClr val="FFFFFF"/>
                </a:solidFill>
                <a:latin typeface="American Typewriter" charset="0"/>
                <a:ea typeface="ヒラギノ明朝 ProN W3" charset="-128"/>
                <a:sym typeface="American Typewriter" charset="0"/>
              </a:defRPr>
            </a:lvl2pPr>
            <a:lvl3pPr marL="1208265" indent="-241653" eaLnBrk="0" hangingPunct="0">
              <a:defRPr sz="4200">
                <a:solidFill>
                  <a:srgbClr val="FFFFFF"/>
                </a:solidFill>
                <a:latin typeface="American Typewriter" charset="0"/>
                <a:ea typeface="ヒラギノ明朝 ProN W3" charset="-128"/>
                <a:sym typeface="American Typewriter" charset="0"/>
              </a:defRPr>
            </a:lvl3pPr>
            <a:lvl4pPr marL="1691571" indent="-241653" eaLnBrk="0" hangingPunct="0">
              <a:defRPr sz="4200">
                <a:solidFill>
                  <a:srgbClr val="FFFFFF"/>
                </a:solidFill>
                <a:latin typeface="American Typewriter" charset="0"/>
                <a:ea typeface="ヒラギノ明朝 ProN W3" charset="-128"/>
                <a:sym typeface="American Typewriter" charset="0"/>
              </a:defRPr>
            </a:lvl4pPr>
            <a:lvl5pPr marL="2174878" indent="-241653" eaLnBrk="0" hangingPunct="0">
              <a:defRPr sz="4200">
                <a:solidFill>
                  <a:srgbClr val="FFFFFF"/>
                </a:solidFill>
                <a:latin typeface="American Typewriter" charset="0"/>
                <a:ea typeface="ヒラギノ明朝 ProN W3" charset="-128"/>
                <a:sym typeface="American Typewriter" charset="0"/>
              </a:defRPr>
            </a:lvl5pPr>
            <a:lvl6pPr marL="2658184"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6pPr>
            <a:lvl7pPr marL="3141490"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7pPr>
            <a:lvl8pPr marL="3624796"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8pPr>
            <a:lvl9pPr marL="4108102" indent="-241653" eaLnBrk="0" fontAlgn="base" hangingPunct="0">
              <a:spcBef>
                <a:spcPct val="0"/>
              </a:spcBef>
              <a:spcAft>
                <a:spcPct val="0"/>
              </a:spcAft>
              <a:defRPr sz="4200">
                <a:solidFill>
                  <a:srgbClr val="FFFFFF"/>
                </a:solidFill>
                <a:latin typeface="American Typewriter" charset="0"/>
                <a:ea typeface="ヒラギノ明朝 ProN W3" charset="-128"/>
                <a:sym typeface="American Typewriter" charset="0"/>
              </a:defRPr>
            </a:lvl9pPr>
          </a:lstStyle>
          <a:p>
            <a:pPr eaLnBrk="1" hangingPunct="1">
              <a:defRPr/>
            </a:pPr>
            <a:fld id="{A71082D7-FCA1-48FF-B6D8-6614E30824FD}" type="slidenum">
              <a:rPr lang="nl-NL" sz="1300"/>
              <a:pPr eaLnBrk="1" hangingPunct="1">
                <a:defRPr/>
              </a:pPr>
              <a:t>33</a:t>
            </a:fld>
            <a:endParaRPr lang="nl-NL"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kg </a:t>
            </a:r>
            <a:r>
              <a:rPr lang="en-US" dirty="0" err="1"/>
              <a:t>kwaliteit</a:t>
            </a:r>
            <a:r>
              <a:rPr lang="en-US" baseline="0" dirty="0"/>
              <a:t> </a:t>
            </a:r>
            <a:r>
              <a:rPr lang="en-US" dirty="0" err="1"/>
              <a:t>tomatenzaad</a:t>
            </a:r>
            <a:r>
              <a:rPr lang="en-US" baseline="0" dirty="0"/>
              <a:t> </a:t>
            </a:r>
            <a:r>
              <a:rPr lang="en-US" baseline="0" dirty="0" err="1"/>
              <a:t>kost</a:t>
            </a:r>
            <a:r>
              <a:rPr lang="en-US" baseline="0" dirty="0"/>
              <a:t> </a:t>
            </a:r>
            <a:r>
              <a:rPr lang="en-US" baseline="0" dirty="0" err="1"/>
              <a:t>zo’n</a:t>
            </a:r>
            <a:r>
              <a:rPr lang="en-US" baseline="0" dirty="0"/>
              <a:t> 50.000 euro (20 cent per </a:t>
            </a:r>
            <a:r>
              <a:rPr lang="en-US" baseline="0" dirty="0" err="1"/>
              <a:t>zaadje</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5B2CCB76-A1AA-436A-8DB6-B2A85A6B140E}" type="slidenum">
              <a:rPr lang="nl-NL" smtClean="0"/>
              <a:pPr>
                <a:defRPr/>
              </a:pPr>
              <a:t>35</a:t>
            </a:fld>
            <a:endParaRPr lang="nl-NL"/>
          </a:p>
        </p:txBody>
      </p:sp>
    </p:spTree>
    <p:extLst>
      <p:ext uri="{BB962C8B-B14F-4D97-AF65-F5344CB8AC3E}">
        <p14:creationId xmlns:p14="http://schemas.microsoft.com/office/powerpoint/2010/main" val="3436550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1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marL="0" indent="0">
              <a:buNone/>
              <a:defRPr sz="2500">
                <a:latin typeface="Arial"/>
                <a:cs typeface="Arial"/>
              </a:defRPr>
            </a:lvl1pPr>
            <a:lvl2pPr marL="0" indent="0">
              <a:buFont typeface="Arial"/>
              <a:buNone/>
              <a:defRPr sz="2500">
                <a:solidFill>
                  <a:srgbClr val="FFFFFF"/>
                </a:solidFill>
                <a:latin typeface="Arial"/>
                <a:cs typeface="Arial"/>
              </a:defRPr>
            </a:lvl2pPr>
            <a:lvl3pPr marL="0" indent="0">
              <a:buFont typeface="Arial"/>
              <a:buNone/>
              <a:defRPr sz="2500">
                <a:solidFill>
                  <a:srgbClr val="FFFFFF"/>
                </a:solidFill>
                <a:latin typeface="Arial"/>
                <a:cs typeface="Arial"/>
              </a:defRPr>
            </a:lvl3pPr>
            <a:lvl4pPr marL="0" indent="0">
              <a:buFont typeface="Arial"/>
              <a:buNone/>
              <a:defRPr sz="2500">
                <a:solidFill>
                  <a:srgbClr val="FFFFFF"/>
                </a:solidFill>
                <a:latin typeface="Arial"/>
                <a:cs typeface="Arial"/>
              </a:defRPr>
            </a:lvl4pPr>
            <a:lvl5pPr marL="0" indent="0">
              <a:buFont typeface="Arial"/>
              <a:buNone/>
              <a:defRPr sz="2500">
                <a:solidFill>
                  <a:srgbClr val="FFFFFF"/>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793152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kolom opsomming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sz="half" idx="1"/>
          </p:nvPr>
        </p:nvSpPr>
        <p:spPr>
          <a:xfrm>
            <a:off x="900000" y="2070000"/>
            <a:ext cx="5328000" cy="6007100"/>
          </a:xfrm>
        </p:spPr>
        <p:txBody>
          <a:bodyPr/>
          <a:lstStyle>
            <a:lvl1pP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sym typeface="Kievit-Book" charset="0"/>
            </a:endParaRPr>
          </a:p>
        </p:txBody>
      </p:sp>
    </p:spTree>
    <p:extLst>
      <p:ext uri="{BB962C8B-B14F-4D97-AF65-F5344CB8AC3E}">
        <p14:creationId xmlns:p14="http://schemas.microsoft.com/office/powerpoint/2010/main" val="14946724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2132012" y="806079"/>
            <a:ext cx="8789988" cy="6592042"/>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n w="25400">
                  <a:solidFill>
                    <a:schemeClr val="tx1"/>
                  </a:solidFill>
                </a:l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4"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6340157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4"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13004800" cy="8460000"/>
          </a:xfrm>
          <a:ln>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288976207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fbeelding 4x">
    <p:spTree>
      <p:nvGrpSpPr>
        <p:cNvPr id="1" name=""/>
        <p:cNvGrpSpPr/>
        <p:nvPr/>
      </p:nvGrpSpPr>
      <p:grpSpPr>
        <a:xfrm>
          <a:off x="0" y="0"/>
          <a:ext cx="0" cy="0"/>
          <a:chOff x="0" y="0"/>
          <a:chExt cx="0" cy="0"/>
        </a:xfrm>
      </p:grpSpPr>
      <p:sp>
        <p:nvSpPr>
          <p:cNvPr id="6"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4" name="Tijdelijke aanduiding voor afbeelding 2"/>
          <p:cNvSpPr>
            <a:spLocks noGrp="1" noChangeAspect="1"/>
          </p:cNvSpPr>
          <p:nvPr>
            <p:ph type="pic" idx="10"/>
          </p:nvPr>
        </p:nvSpPr>
        <p:spPr>
          <a:xfrm>
            <a:off x="650240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9" name="Tijdelijke aanduiding voor afbeelding 2"/>
          <p:cNvSpPr>
            <a:spLocks noGrp="1" noChangeAspect="1"/>
          </p:cNvSpPr>
          <p:nvPr>
            <p:ph type="pic" idx="11"/>
          </p:nvPr>
        </p:nvSpPr>
        <p:spPr>
          <a:xfrm>
            <a:off x="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10" name="Tijdelijke aanduiding voor afbeelding 2"/>
          <p:cNvSpPr>
            <a:spLocks noGrp="1" noChangeAspect="1"/>
          </p:cNvSpPr>
          <p:nvPr>
            <p:ph type="pic" idx="12"/>
          </p:nvPr>
        </p:nvSpPr>
        <p:spPr>
          <a:xfrm>
            <a:off x="650240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265035793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en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userDrawn="1"/>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1676400"/>
            <a:ext cx="13003200" cy="5727600"/>
          </a:xfrm>
          <a:solidFill>
            <a:schemeClr val="tx1"/>
          </a:solidFill>
          <a:ln w="25400">
            <a:no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7" name="Titel 1"/>
          <p:cNvSpPr>
            <a:spLocks noGrp="1"/>
          </p:cNvSpPr>
          <p:nvPr>
            <p:ph type="title"/>
          </p:nvPr>
        </p:nvSpPr>
        <p:spPr>
          <a:xfrm>
            <a:off x="900113" y="990600"/>
            <a:ext cx="11049000" cy="609600"/>
          </a:xfrm>
        </p:spPr>
        <p:txBody>
          <a:bodyPr/>
          <a:lstStyle/>
          <a:p>
            <a:r>
              <a:rPr lang="nl-NL" dirty="0"/>
              <a:t>Titelstijl van model bewerken</a:t>
            </a:r>
          </a:p>
        </p:txBody>
      </p:sp>
      <p:sp>
        <p:nvSpPr>
          <p:cNvPr id="11"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229560708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7136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584765" y="1625600"/>
            <a:ext cx="5807004" cy="7369387"/>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608516" y="1625600"/>
            <a:ext cx="5807004" cy="7369387"/>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588550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el, tekst en 2 inhoudselementen">
    <p:spTree>
      <p:nvGrpSpPr>
        <p:cNvPr id="1" name=""/>
        <p:cNvGrpSpPr/>
        <p:nvPr/>
      </p:nvGrpSpPr>
      <p:grpSpPr>
        <a:xfrm>
          <a:off x="0" y="0"/>
          <a:ext cx="0" cy="0"/>
          <a:chOff x="0" y="0"/>
          <a:chExt cx="0" cy="0"/>
        </a:xfrm>
      </p:grpSpPr>
      <p:sp>
        <p:nvSpPr>
          <p:cNvPr id="2" name="Titel 1"/>
          <p:cNvSpPr>
            <a:spLocks noGrp="1"/>
          </p:cNvSpPr>
          <p:nvPr>
            <p:ph type="title"/>
          </p:nvPr>
        </p:nvSpPr>
        <p:spPr>
          <a:xfrm>
            <a:off x="541867" y="216747"/>
            <a:ext cx="11776569" cy="758613"/>
          </a:xfrm>
        </p:spPr>
        <p:txBody>
          <a:bodyPr/>
          <a:lstStyle/>
          <a:p>
            <a:r>
              <a:rPr lang="nl-NL"/>
              <a:t>Klik om de stijl te bewerken</a:t>
            </a:r>
          </a:p>
        </p:txBody>
      </p:sp>
      <p:sp>
        <p:nvSpPr>
          <p:cNvPr id="3" name="Tijdelijke aanduiding voor tekst 2"/>
          <p:cNvSpPr>
            <a:spLocks noGrp="1"/>
          </p:cNvSpPr>
          <p:nvPr>
            <p:ph type="body" sz="half" idx="1"/>
          </p:nvPr>
        </p:nvSpPr>
        <p:spPr>
          <a:xfrm>
            <a:off x="584765" y="1625600"/>
            <a:ext cx="5807004" cy="7369387"/>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quarter" idx="2"/>
          </p:nvPr>
        </p:nvSpPr>
        <p:spPr>
          <a:xfrm>
            <a:off x="6608516" y="1625600"/>
            <a:ext cx="5807004" cy="35763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inhoud 4"/>
          <p:cNvSpPr>
            <a:spLocks noGrp="1"/>
          </p:cNvSpPr>
          <p:nvPr>
            <p:ph sz="quarter" idx="3"/>
          </p:nvPr>
        </p:nvSpPr>
        <p:spPr>
          <a:xfrm>
            <a:off x="6608516" y="5418667"/>
            <a:ext cx="5807004" cy="35763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29412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1 met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30774512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2 met opsomming">
    <p:spTree>
      <p:nvGrpSpPr>
        <p:cNvPr id="1" name=""/>
        <p:cNvGrpSpPr/>
        <p:nvPr/>
      </p:nvGrpSpPr>
      <p:grpSpPr>
        <a:xfrm>
          <a:off x="0" y="0"/>
          <a:ext cx="0" cy="0"/>
          <a:chOff x="0" y="0"/>
          <a:chExt cx="0" cy="0"/>
        </a:xfrm>
      </p:grpSpPr>
      <p:sp>
        <p:nvSpPr>
          <p:cNvPr id="2" name="Titel 1"/>
          <p:cNvSpPr>
            <a:spLocks noGrp="1"/>
          </p:cNvSpPr>
          <p:nvPr>
            <p:ph type="title"/>
          </p:nvPr>
        </p:nvSpPr>
        <p:spPr>
          <a:xfrm>
            <a:off x="900113" y="1692275"/>
            <a:ext cx="11430000" cy="1054800"/>
          </a:xfrm>
        </p:spPr>
        <p:txBody>
          <a:bodyPr/>
          <a:lstStyle>
            <a:lvl1pPr>
              <a:defRPr sz="5000"/>
            </a:lvl1pPr>
          </a:lstStyle>
          <a:p>
            <a:r>
              <a:rPr lang="nl-NL" dirty="0"/>
              <a:t>Titelstijl van model bewerken</a:t>
            </a:r>
          </a:p>
        </p:txBody>
      </p:sp>
      <p:sp>
        <p:nvSpPr>
          <p:cNvPr id="3" name="Tijdelijke aanduiding voor inhoud 2"/>
          <p:cNvSpPr>
            <a:spLocks noGrp="1"/>
          </p:cNvSpPr>
          <p:nvPr>
            <p:ph idx="1"/>
          </p:nvPr>
        </p:nvSpPr>
        <p:spPr>
          <a:xfrm>
            <a:off x="900113" y="2772000"/>
            <a:ext cx="5284800" cy="5155200"/>
          </a:xfrm>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8"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11"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sym typeface="Kievit-Book" charset="0"/>
            </a:endParaRPr>
          </a:p>
        </p:txBody>
      </p:sp>
    </p:spTree>
    <p:extLst>
      <p:ext uri="{BB962C8B-B14F-4D97-AF65-F5344CB8AC3E}">
        <p14:creationId xmlns:p14="http://schemas.microsoft.com/office/powerpoint/2010/main" val="34841166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Opening 2 zonder opsomming">
    <p:spTree>
      <p:nvGrpSpPr>
        <p:cNvPr id="1" name=""/>
        <p:cNvGrpSpPr/>
        <p:nvPr/>
      </p:nvGrpSpPr>
      <p:grpSpPr>
        <a:xfrm>
          <a:off x="0" y="0"/>
          <a:ext cx="0" cy="0"/>
          <a:chOff x="0" y="0"/>
          <a:chExt cx="0" cy="0"/>
        </a:xfrm>
      </p:grpSpPr>
      <p:sp>
        <p:nvSpPr>
          <p:cNvPr id="13"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10"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
        <p:nvSpPr>
          <p:cNvPr id="2" name="Titel 1"/>
          <p:cNvSpPr>
            <a:spLocks noGrp="1"/>
          </p:cNvSpPr>
          <p:nvPr>
            <p:ph type="title"/>
          </p:nvPr>
        </p:nvSpPr>
        <p:spPr>
          <a:xfrm>
            <a:off x="900113" y="1692275"/>
            <a:ext cx="11430000" cy="1054800"/>
          </a:xfrm>
        </p:spPr>
        <p:txBody>
          <a:bodyPr/>
          <a:lstStyle>
            <a:lvl1pPr>
              <a:defRPr sz="5000"/>
            </a:lvl1pPr>
          </a:lstStyle>
          <a:p>
            <a:r>
              <a:rPr lang="nl-NL" dirty="0"/>
              <a:t>Titelstijl van model bewerken</a:t>
            </a:r>
          </a:p>
        </p:txBody>
      </p:sp>
      <p:sp>
        <p:nvSpPr>
          <p:cNvPr id="3" name="Tijdelijke aanduiding voor inhoud 2"/>
          <p:cNvSpPr>
            <a:spLocks noGrp="1"/>
          </p:cNvSpPr>
          <p:nvPr>
            <p:ph idx="1"/>
          </p:nvPr>
        </p:nvSpPr>
        <p:spPr>
          <a:xfrm>
            <a:off x="900113" y="2772000"/>
            <a:ext cx="5284800" cy="5155200"/>
          </a:xfrm>
        </p:spPr>
        <p:txBody>
          <a:bodyPr/>
          <a:lstStyle>
            <a:lvl1pPr marL="0" indent="0">
              <a:buNone/>
              <a:defRPr sz="2500">
                <a:latin typeface="Arial"/>
                <a:cs typeface="Arial"/>
              </a:defRPr>
            </a:lvl1pPr>
            <a:lvl2pPr marL="0" indent="0">
              <a:buFont typeface="Arial"/>
              <a:buNone/>
              <a:defRPr sz="2500">
                <a:latin typeface="Arial"/>
                <a:cs typeface="Arial"/>
              </a:defRPr>
            </a:lvl2pPr>
            <a:lvl3pPr marL="0" indent="0">
              <a:buFont typeface="Arial"/>
              <a:buNone/>
              <a:defRPr sz="2500">
                <a:latin typeface="Arial"/>
                <a:cs typeface="Arial"/>
              </a:defRPr>
            </a:lvl3pPr>
            <a:lvl4pPr marL="0" indent="0">
              <a:buFont typeface="Arial"/>
              <a:buNone/>
              <a:defRPr sz="2500">
                <a:latin typeface="Arial"/>
                <a:cs typeface="Arial"/>
              </a:defRPr>
            </a:lvl4pPr>
            <a:lvl5pPr marL="0" indent="0">
              <a:buFont typeface="Arial"/>
              <a:buNone/>
              <a:defRPr sz="2500">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30907533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 kolo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38619177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 kolom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36872374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kolomm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4" name="Tijdelijke aanduiding voor inhoud 2"/>
          <p:cNvSpPr>
            <a:spLocks noGrp="1"/>
          </p:cNvSpPr>
          <p:nvPr>
            <p:ph idx="1"/>
          </p:nvPr>
        </p:nvSpPr>
        <p:spPr>
          <a:xfrm>
            <a:off x="900113" y="2070100"/>
            <a:ext cx="11049000" cy="6007100"/>
          </a:xfrm>
        </p:spPr>
        <p:txBody>
          <a:bodyPr numCol="2"/>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46849898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olommen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4" name="Tijdelijke aanduiding voor inhoud 2"/>
          <p:cNvSpPr>
            <a:spLocks noGrp="1"/>
          </p:cNvSpPr>
          <p:nvPr>
            <p:ph idx="1"/>
          </p:nvPr>
        </p:nvSpPr>
        <p:spPr>
          <a:xfrm>
            <a:off x="900113" y="2070100"/>
            <a:ext cx="11049000" cy="6007100"/>
          </a:xfrm>
        </p:spPr>
        <p:txBody>
          <a:bodyPr numCol="2"/>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4978019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kolom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sz="half" idx="1"/>
          </p:nvPr>
        </p:nvSpPr>
        <p:spPr>
          <a:xfrm>
            <a:off x="900000" y="2070000"/>
            <a:ext cx="5328000" cy="6007100"/>
          </a:xfrm>
        </p:spPr>
        <p:txBody>
          <a:bodyPr/>
          <a:lstStyle>
            <a:lvl1pPr marL="0" indent="0">
              <a:buNone/>
              <a:defRPr sz="2500">
                <a:latin typeface="+mn-lt"/>
              </a:defRPr>
            </a:lvl1pPr>
            <a:lvl2pPr marL="0" indent="0">
              <a:buFont typeface="Arial"/>
              <a:buNone/>
              <a:defRPr sz="2500">
                <a:latin typeface="+mn-lt"/>
              </a:defRPr>
            </a:lvl2pPr>
            <a:lvl3pPr marL="0" indent="0">
              <a:buFont typeface="Arial"/>
              <a:buNone/>
              <a:defRPr sz="2500">
                <a:latin typeface="+mn-lt"/>
              </a:defRPr>
            </a:lvl3pPr>
            <a:lvl4pPr marL="0" indent="0">
              <a:buFont typeface="Arial"/>
              <a:buNone/>
              <a:defRPr sz="2500">
                <a:latin typeface="+mn-lt"/>
              </a:defRPr>
            </a:lvl4pPr>
            <a:lvl5pPr marL="0" indent="0">
              <a:buFont typeface="Arial"/>
              <a:buNone/>
              <a:defRPr sz="2500">
                <a:latin typeface="+mn-lt"/>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sym typeface="Kievit-Book" charset="0"/>
            </a:endParaRPr>
          </a:p>
        </p:txBody>
      </p:sp>
    </p:spTree>
    <p:extLst>
      <p:ext uri="{BB962C8B-B14F-4D97-AF65-F5344CB8AC3E}">
        <p14:creationId xmlns:p14="http://schemas.microsoft.com/office/powerpoint/2010/main" val="191138908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4.jpe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900113" y="1692275"/>
            <a:ext cx="11430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a:sym typeface="Kievit-Medium" charset="0"/>
            </a:endParaRPr>
          </a:p>
        </p:txBody>
      </p:sp>
      <p:sp>
        <p:nvSpPr>
          <p:cNvPr id="1027" name="Rectangle 2"/>
          <p:cNvSpPr>
            <a:spLocks noGrp="1" noChangeArrowheads="1"/>
          </p:cNvSpPr>
          <p:nvPr>
            <p:ph type="body" idx="1"/>
          </p:nvPr>
        </p:nvSpPr>
        <p:spPr bwMode="auto">
          <a:xfrm>
            <a:off x="900113" y="2771775"/>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a:sym typeface="Kievit-Book" charset="0"/>
            </a:endParaRPr>
          </a:p>
        </p:txBody>
      </p:sp>
      <p:sp>
        <p:nvSpPr>
          <p:cNvPr id="1028"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9" name="Rectangle 2"/>
          <p:cNvSpPr txBox="1">
            <a:spLocks noChangeArrowheads="1"/>
          </p:cNvSpPr>
          <p:nvPr/>
        </p:nvSpPr>
        <p:spPr bwMode="auto">
          <a:xfrm>
            <a:off x="1066800" y="2921000"/>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lvl1pPr marL="342900" indent="-342900"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buFont typeface="Arial" pitchFamily="34" charset="0"/>
              <a:buChar char="•"/>
              <a:defRPr/>
            </a:pPr>
            <a:endParaRPr lang="nl-NL" sz="3000">
              <a:solidFill>
                <a:srgbClr val="141313"/>
              </a:solidFill>
              <a:latin typeface="Arial" pitchFamily="34" charset="0"/>
              <a:sym typeface="Kievit-Book" charset="0"/>
            </a:endParaRPr>
          </a:p>
        </p:txBody>
      </p:sp>
      <p:pic>
        <p:nvPicPr>
          <p:cNvPr id="1030" name="Afbeelding 5" descr="RU_E_A4_diap.psd"/>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26500" y="8802688"/>
            <a:ext cx="367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Lst>
  <p:transition/>
  <p:hf sldNum="0" hdr="0" dt="0"/>
  <p:txStyles>
    <p:titleStyle>
      <a:lvl1pPr algn="l" rtl="0" eaLnBrk="0" fontAlgn="base" hangingPunct="0">
        <a:spcBef>
          <a:spcPct val="0"/>
        </a:spcBef>
        <a:spcAft>
          <a:spcPct val="0"/>
        </a:spcAft>
        <a:defRPr sz="5000">
          <a:solidFill>
            <a:schemeClr val="tx1"/>
          </a:solidFill>
          <a:latin typeface="Arial"/>
          <a:ea typeface="MS PGothic" pitchFamily="34" charset="-128"/>
          <a:cs typeface="Arial"/>
          <a:sym typeface="Kievit-Medium" charset="0"/>
        </a:defRPr>
      </a:lvl1pPr>
      <a:lvl2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2pPr>
      <a:lvl3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3pPr>
      <a:lvl4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4pPr>
      <a:lvl5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5pPr>
      <a:lvl6pPr marL="4572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6pPr>
      <a:lvl7pPr marL="9144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7pPr>
      <a:lvl8pPr marL="13716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8pPr>
      <a:lvl9pPr marL="18288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9pPr>
    </p:titleStyle>
    <p:bodyStyle>
      <a:lvl1pPr marL="342900" indent="-342900" algn="l" rtl="0" eaLnBrk="0" fontAlgn="base" hangingPunct="0">
        <a:spcBef>
          <a:spcPct val="0"/>
        </a:spcBef>
        <a:spcAft>
          <a:spcPct val="0"/>
        </a:spcAft>
        <a:buFont typeface="Arial" pitchFamily="34" charset="0"/>
        <a:buChar char="•"/>
        <a:defRPr sz="2500">
          <a:solidFill>
            <a:schemeClr val="tx1"/>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900113" y="990600"/>
            <a:ext cx="11049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a:sym typeface="Kievit-Book" charset="0"/>
            </a:endParaRPr>
          </a:p>
        </p:txBody>
      </p:sp>
      <p:sp>
        <p:nvSpPr>
          <p:cNvPr id="2051" name="Rectangle 2"/>
          <p:cNvSpPr>
            <a:spLocks noGrp="1" noChangeArrowheads="1"/>
          </p:cNvSpPr>
          <p:nvPr>
            <p:ph type="body" idx="1"/>
          </p:nvPr>
        </p:nvSpPr>
        <p:spPr bwMode="auto">
          <a:xfrm>
            <a:off x="900113" y="2070100"/>
            <a:ext cx="110490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a:sym typeface="Kievit-Book" charset="0"/>
            </a:endParaRPr>
          </a:p>
        </p:txBody>
      </p:sp>
      <p:sp>
        <p:nvSpPr>
          <p:cNvPr id="2052"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53" name="Line 5"/>
          <p:cNvSpPr>
            <a:spLocks noChangeShapeType="1"/>
          </p:cNvSpPr>
          <p:nvPr/>
        </p:nvSpPr>
        <p:spPr bwMode="auto">
          <a:xfrm>
            <a:off x="0" y="8483600"/>
            <a:ext cx="13003213" cy="0"/>
          </a:xfrm>
          <a:prstGeom prst="line">
            <a:avLst/>
          </a:prstGeom>
          <a:noFill/>
          <a:ln w="25400">
            <a:solidFill>
              <a:srgbClr val="BE311A"/>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054" name="Afbeelding 10" descr="RU_E_A4_CMYK.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826500" y="8802688"/>
            <a:ext cx="36734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7" r:id="rId7"/>
    <p:sldLayoutId id="2147484378" r:id="rId8"/>
    <p:sldLayoutId id="2147484379" r:id="rId9"/>
    <p:sldLayoutId id="2147484380" r:id="rId10"/>
    <p:sldLayoutId id="2147484374" r:id="rId11"/>
    <p:sldLayoutId id="2147484375" r:id="rId12"/>
    <p:sldLayoutId id="2147484376" r:id="rId13"/>
  </p:sldLayoutIdLst>
  <p:transition/>
  <p:hf sldNum="0" hdr="0" dt="0"/>
  <p:txStyles>
    <p:titleStyle>
      <a:lvl1pPr algn="l" rtl="0" eaLnBrk="0" fontAlgn="base" hangingPunct="0">
        <a:spcBef>
          <a:spcPct val="0"/>
        </a:spcBef>
        <a:spcAft>
          <a:spcPct val="0"/>
        </a:spcAft>
        <a:defRPr sz="3000" b="1">
          <a:solidFill>
            <a:srgbClr val="BE311A"/>
          </a:solidFill>
          <a:latin typeface="Arial"/>
          <a:ea typeface="MS PGothic" pitchFamily="34" charset="-128"/>
          <a:cs typeface="Arial"/>
          <a:sym typeface="Kievit-Book" charset="0"/>
        </a:defRPr>
      </a:lvl1pPr>
      <a:lvl2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2pPr>
      <a:lvl3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3pPr>
      <a:lvl4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4pPr>
      <a:lvl5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5pPr>
      <a:lvl6pPr marL="4572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6pPr>
      <a:lvl7pPr marL="9144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7pPr>
      <a:lvl8pPr marL="13716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8pPr>
      <a:lvl9pPr marL="18288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9pPr>
    </p:titleStyle>
    <p:body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mailto:tomh@cs.ru.nl" TargetMode="External"/><Relationship Id="rId7" Type="http://schemas.openxmlformats.org/officeDocument/2006/relationships/hyperlink" Target="mailto:roel.bouman@ru.nl"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hyperlink" Target="mailto:olivier.claessen@ru.nl" TargetMode="External"/><Relationship Id="rId4" Type="http://schemas.openxmlformats.org/officeDocument/2006/relationships/hyperlink" Target="mailto:tomc@cs.ru.nl"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2.bin"/><Relationship Id="rId1" Type="http://schemas.openxmlformats.org/officeDocument/2006/relationships/slideLayout" Target="../slideLayouts/slideLayout15.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6.bin"/><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6.png"/><Relationship Id="rId7"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emf"/></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www-users.cs.umn.edu/~kumar001/dmbook/firsted.php/"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3"/>
          <p:cNvSpPr>
            <a:spLocks noGrp="1"/>
          </p:cNvSpPr>
          <p:nvPr>
            <p:ph type="title"/>
          </p:nvPr>
        </p:nvSpPr>
        <p:spPr/>
        <p:txBody>
          <a:bodyPr/>
          <a:lstStyle/>
          <a:p>
            <a:r>
              <a:rPr lang="en-US">
                <a:latin typeface="Arial" pitchFamily="34" charset="0"/>
                <a:cs typeface="Arial" pitchFamily="34" charset="0"/>
              </a:rPr>
              <a:t>Data Mining: Introduction</a:t>
            </a:r>
            <a:endParaRPr lang="nl-NL">
              <a:latin typeface="Arial" pitchFamily="34" charset="0"/>
              <a:cs typeface="Arial" pitchFamily="34" charset="0"/>
            </a:endParaRPr>
          </a:p>
        </p:txBody>
      </p:sp>
      <p:sp>
        <p:nvSpPr>
          <p:cNvPr id="7171" name="Tijdelijke aanduiding voor inhoud 4"/>
          <p:cNvSpPr>
            <a:spLocks noGrp="1"/>
          </p:cNvSpPr>
          <p:nvPr>
            <p:ph idx="1"/>
          </p:nvPr>
        </p:nvSpPr>
        <p:spPr/>
        <p:txBody>
          <a:bodyPr/>
          <a:lstStyle/>
          <a:p>
            <a:r>
              <a:rPr lang="en-US">
                <a:latin typeface="Arial" pitchFamily="34" charset="0"/>
                <a:cs typeface="Arial" pitchFamily="34" charset="0"/>
              </a:rPr>
              <a:t>Tom Heskes</a:t>
            </a:r>
            <a:endParaRPr lang="nl-NL">
              <a:latin typeface="Arial" pitchFamily="34" charset="0"/>
              <a:cs typeface="Arial"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atin typeface="Arial" pitchFamily="34" charset="0"/>
                <a:cs typeface="Arial" pitchFamily="34" charset="0"/>
              </a:rPr>
              <a:t>Advice</a:t>
            </a:r>
          </a:p>
        </p:txBody>
      </p:sp>
      <p:sp>
        <p:nvSpPr>
          <p:cNvPr id="15363" name="Rectangle 3"/>
          <p:cNvSpPr>
            <a:spLocks noGrp="1" noChangeArrowheads="1"/>
          </p:cNvSpPr>
          <p:nvPr>
            <p:ph type="body" idx="1"/>
          </p:nvPr>
        </p:nvSpPr>
        <p:spPr/>
        <p:txBody>
          <a:bodyPr/>
          <a:lstStyle/>
          <a:p>
            <a:pPr marL="360000" indent="-360000">
              <a:buFont typeface="Arial" pitchFamily="34" charset="0"/>
              <a:buChar char="•"/>
              <a:defRPr/>
            </a:pPr>
            <a:r>
              <a:rPr lang="en-US" dirty="0">
                <a:ea typeface="ＭＳ Ｐゴシック" charset="-128"/>
              </a:rPr>
              <a:t>Keep track</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nl-NL" dirty="0"/>
              <a:t>Follow </a:t>
            </a:r>
            <a:r>
              <a:rPr lang="nl-NL" dirty="0" err="1"/>
              <a:t>the</a:t>
            </a:r>
            <a:r>
              <a:rPr lang="nl-NL" dirty="0"/>
              <a:t> </a:t>
            </a:r>
            <a:r>
              <a:rPr lang="nl-NL" dirty="0" err="1"/>
              <a:t>lectures</a:t>
            </a:r>
            <a:endParaRPr lang="nl-NL" dirty="0"/>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Start looking at the homework at least 2 weeks before the deadline</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Practice with some of the exercises mentioned in the learning tasks</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If you’re stuck, formulate why and ask!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atin typeface="Arial" pitchFamily="34" charset="0"/>
                <a:cs typeface="Arial" pitchFamily="34" charset="0"/>
              </a:rPr>
              <a:t>Theory of Pain and Learning</a:t>
            </a:r>
          </a:p>
        </p:txBody>
      </p:sp>
      <p:pic>
        <p:nvPicPr>
          <p:cNvPr id="1331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544"/>
          <a:stretch>
            <a:fillRect/>
          </a:stretch>
        </p:blipFill>
        <p:spPr>
          <a:xfrm>
            <a:off x="4543425" y="1951038"/>
            <a:ext cx="5751513" cy="5373687"/>
          </a:xfrm>
        </p:spPr>
      </p:pic>
      <p:sp>
        <p:nvSpPr>
          <p:cNvPr id="21508" name="Text Box 6"/>
          <p:cNvSpPr txBox="1">
            <a:spLocks noChangeArrowheads="1"/>
          </p:cNvSpPr>
          <p:nvPr/>
        </p:nvSpPr>
        <p:spPr bwMode="auto">
          <a:xfrm>
            <a:off x="1533525" y="7397750"/>
            <a:ext cx="20589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defRPr/>
            </a:pPr>
            <a:r>
              <a:rPr lang="en-US" sz="1600" i="1" dirty="0" err="1">
                <a:solidFill>
                  <a:schemeClr val="bg1"/>
                </a:solidFill>
                <a:latin typeface="+mj-lt"/>
                <a:cs typeface="Arial" pitchFamily="34" charset="0"/>
              </a:rPr>
              <a:t>Struble</a:t>
            </a:r>
            <a:r>
              <a:rPr lang="en-US" sz="1600" i="1" dirty="0">
                <a:solidFill>
                  <a:schemeClr val="bg1"/>
                </a:solidFill>
                <a:latin typeface="+mj-lt"/>
                <a:cs typeface="Arial" pitchFamily="34" charset="0"/>
              </a:rPr>
              <a:t>, 2004</a:t>
            </a:r>
            <a:endParaRPr lang="en-US" sz="1700" i="1" dirty="0">
              <a:solidFill>
                <a:schemeClr val="bg1"/>
              </a:solidFill>
              <a:latin typeface="+mj-lt"/>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atin typeface="Arial" pitchFamily="34" charset="0"/>
                <a:cs typeface="Arial" pitchFamily="34" charset="0"/>
              </a:rPr>
              <a:t>Data Mining: Introduction</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a:defRPr/>
            </a:pPr>
            <a:endParaRPr lang="en-US" dirty="0">
              <a:ea typeface="ＭＳ Ｐゴシック" charset="-128"/>
            </a:endParaRPr>
          </a:p>
          <a:p>
            <a:pPr>
              <a:defRPr/>
            </a:pPr>
            <a:r>
              <a:rPr lang="en-US" dirty="0">
                <a:ea typeface="ＭＳ Ｐゴシック" charset="-128"/>
              </a:rPr>
              <a:t>Motivation</a:t>
            </a:r>
          </a:p>
          <a:p>
            <a:pPr>
              <a:defRPr/>
            </a:pPr>
            <a:endParaRPr lang="en-US" dirty="0">
              <a:ea typeface="ＭＳ Ｐゴシック" charset="-128"/>
            </a:endParaRPr>
          </a:p>
          <a:p>
            <a:pPr>
              <a:defRPr/>
            </a:pPr>
            <a:r>
              <a:rPr lang="en-US" dirty="0">
                <a:ea typeface="ＭＳ Ｐゴシック" charset="-128"/>
              </a:rPr>
              <a:t>Examples</a:t>
            </a:r>
          </a:p>
          <a:p>
            <a:pPr>
              <a:defRPr/>
            </a:pPr>
            <a:endParaRPr lang="en-US" dirty="0">
              <a:ea typeface="ＭＳ Ｐゴシック" charset="-128"/>
            </a:endParaRPr>
          </a:p>
          <a:p>
            <a:pPr>
              <a:defRPr/>
            </a:pPr>
            <a:r>
              <a:rPr lang="en-US" dirty="0">
                <a:ea typeface="ＭＳ Ｐゴシック" charset="-128"/>
              </a:rPr>
              <a:t>Bit of history</a:t>
            </a:r>
          </a:p>
          <a:p>
            <a:pPr>
              <a:defRPr/>
            </a:pPr>
            <a:endParaRPr lang="en-US" dirty="0">
              <a:ea typeface="ＭＳ Ｐゴシック" charset="-128"/>
            </a:endParaRPr>
          </a:p>
          <a:p>
            <a:pPr>
              <a:defRPr/>
            </a:pPr>
            <a:r>
              <a:rPr lang="en-US" dirty="0">
                <a:ea typeface="ＭＳ Ｐゴシック" charset="-128"/>
              </a:rPr>
              <a:t>Challenges</a:t>
            </a:r>
            <a:endParaRPr lang="nl-NL" dirty="0">
              <a:ea typeface="ＭＳ Ｐゴシック" charset="-128"/>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044258" y="2641928"/>
            <a:ext cx="1537572" cy="1537572"/>
          </a:xfrm>
          <a:prstGeom prst="rect">
            <a:avLst/>
          </a:prstGeom>
        </p:spPr>
      </p:pic>
      <p:sp>
        <p:nvSpPr>
          <p:cNvPr id="15362" name="Title 1"/>
          <p:cNvSpPr>
            <a:spLocks noGrp="1"/>
          </p:cNvSpPr>
          <p:nvPr>
            <p:ph type="title"/>
          </p:nvPr>
        </p:nvSpPr>
        <p:spPr/>
        <p:txBody>
          <a:bodyPr/>
          <a:lstStyle/>
          <a:p>
            <a:r>
              <a:rPr lang="en-US">
                <a:latin typeface="Arial" pitchFamily="34" charset="0"/>
                <a:cs typeface="Arial" pitchFamily="34" charset="0"/>
              </a:rPr>
              <a:t>Why Mine Data? Commercial Viewpoint</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marL="487672" indent="-487672">
              <a:defRPr/>
            </a:pPr>
            <a:endParaRPr lang="en-US" dirty="0">
              <a:ea typeface="ＭＳ Ｐゴシック" charset="-128"/>
            </a:endParaRPr>
          </a:p>
          <a:p>
            <a:pPr marL="487672" indent="-487672">
              <a:defRPr/>
            </a:pPr>
            <a:r>
              <a:rPr lang="en-US" dirty="0">
                <a:ea typeface="ＭＳ Ｐゴシック" charset="-128"/>
              </a:rPr>
              <a:t>Lots of data is being collected </a:t>
            </a:r>
            <a:br>
              <a:rPr lang="en-US" dirty="0">
                <a:ea typeface="ＭＳ Ｐゴシック" charset="-128"/>
              </a:rPr>
            </a:br>
            <a:r>
              <a:rPr lang="en-US" dirty="0">
                <a:ea typeface="ＭＳ Ｐゴシック" charset="-128"/>
              </a:rPr>
              <a:t>and warehoused </a:t>
            </a:r>
          </a:p>
          <a:p>
            <a:pPr marL="1056623" lvl="1" indent="-406394">
              <a:defRPr/>
            </a:pPr>
            <a:r>
              <a:rPr lang="en-US" dirty="0">
                <a:ea typeface="ＭＳ Ｐゴシック" charset="-128"/>
              </a:rPr>
              <a:t>web data, e-commerce</a:t>
            </a:r>
          </a:p>
          <a:p>
            <a:pPr marL="1056623" lvl="1" indent="-406394">
              <a:defRPr/>
            </a:pPr>
            <a:r>
              <a:rPr lang="en-US" dirty="0">
                <a:ea typeface="ＭＳ Ｐゴシック" charset="-128"/>
              </a:rPr>
              <a:t>purchases at department/</a:t>
            </a:r>
            <a:br>
              <a:rPr lang="en-US" dirty="0">
                <a:ea typeface="ＭＳ Ｐゴシック" charset="-128"/>
              </a:rPr>
            </a:br>
            <a:r>
              <a:rPr lang="en-US" dirty="0">
                <a:ea typeface="ＭＳ Ｐゴシック" charset="-128"/>
              </a:rPr>
              <a:t>grocery stores</a:t>
            </a:r>
          </a:p>
          <a:p>
            <a:pPr marL="1056623" lvl="1" indent="-406394">
              <a:defRPr/>
            </a:pPr>
            <a:r>
              <a:rPr lang="en-US" dirty="0">
                <a:ea typeface="ＭＳ Ｐゴシック" charset="-128"/>
              </a:rPr>
              <a:t>bank/credit card </a:t>
            </a:r>
            <a:br>
              <a:rPr lang="en-US" dirty="0">
                <a:ea typeface="ＭＳ Ｐゴシック" charset="-128"/>
              </a:rPr>
            </a:br>
            <a:r>
              <a:rPr lang="en-US" dirty="0">
                <a:ea typeface="ＭＳ Ｐゴシック" charset="-128"/>
              </a:rPr>
              <a:t>transactions</a:t>
            </a:r>
          </a:p>
          <a:p>
            <a:pPr marL="487672" indent="-487672">
              <a:spcBef>
                <a:spcPct val="75000"/>
              </a:spcBef>
              <a:defRPr/>
            </a:pPr>
            <a:r>
              <a:rPr lang="en-US" dirty="0">
                <a:ea typeface="ＭＳ Ｐゴシック" charset="-128"/>
              </a:rPr>
              <a:t>Computers have become cheaper and</a:t>
            </a:r>
            <a:br>
              <a:rPr lang="en-US" dirty="0">
                <a:ea typeface="ＭＳ Ｐゴシック" charset="-128"/>
              </a:rPr>
            </a:br>
            <a:r>
              <a:rPr lang="en-US" dirty="0">
                <a:ea typeface="ＭＳ Ｐゴシック" charset="-128"/>
              </a:rPr>
              <a:t>more powerful</a:t>
            </a:r>
          </a:p>
          <a:p>
            <a:pPr marL="487672" indent="-487672">
              <a:spcBef>
                <a:spcPct val="40000"/>
              </a:spcBef>
              <a:defRPr/>
            </a:pPr>
            <a:r>
              <a:rPr lang="en-US" dirty="0">
                <a:ea typeface="ＭＳ Ｐゴシック" charset="-128"/>
              </a:rPr>
              <a:t>Competitive pressure is strong </a:t>
            </a:r>
          </a:p>
          <a:p>
            <a:pPr marL="1056623" lvl="1" indent="-406394">
              <a:defRPr/>
            </a:pPr>
            <a:r>
              <a:rPr lang="en-US" dirty="0">
                <a:ea typeface="ＭＳ Ｐゴシック" charset="-128"/>
              </a:rPr>
              <a:t>provide better, customized services for an </a:t>
            </a:r>
            <a:r>
              <a:rPr lang="en-US" i="1" dirty="0">
                <a:ea typeface="ＭＳ Ｐゴシック" charset="-128"/>
              </a:rPr>
              <a:t>edge </a:t>
            </a:r>
            <a:r>
              <a:rPr lang="en-US" dirty="0">
                <a:ea typeface="ＭＳ Ｐゴシック" charset="-128"/>
              </a:rPr>
              <a:t>(e.g. in customer relationship management)</a:t>
            </a:r>
          </a:p>
          <a:p>
            <a:pPr>
              <a:defRPr/>
            </a:pPr>
            <a:endParaRPr lang="nl-NL" dirty="0">
              <a:ea typeface="ＭＳ Ｐゴシック" charset="-128"/>
            </a:endParaRPr>
          </a:p>
        </p:txBody>
      </p:sp>
      <p:pic>
        <p:nvPicPr>
          <p:cNvPr id="2" name="Picture 1"/>
          <p:cNvPicPr>
            <a:picLocks noChangeAspect="1"/>
          </p:cNvPicPr>
          <p:nvPr/>
        </p:nvPicPr>
        <p:blipFill>
          <a:blip r:embed="rId3"/>
          <a:stretch>
            <a:fillRect/>
          </a:stretch>
        </p:blipFill>
        <p:spPr>
          <a:xfrm>
            <a:off x="9517632" y="1136075"/>
            <a:ext cx="1305248" cy="1305248"/>
          </a:xfrm>
          <a:prstGeom prst="rect">
            <a:avLst/>
          </a:prstGeom>
        </p:spPr>
      </p:pic>
      <p:pic>
        <p:nvPicPr>
          <p:cNvPr id="4" name="Picture 3"/>
          <p:cNvPicPr>
            <a:picLocks noChangeAspect="1"/>
          </p:cNvPicPr>
          <p:nvPr/>
        </p:nvPicPr>
        <p:blipFill>
          <a:blip r:embed="rId4"/>
          <a:stretch>
            <a:fillRect/>
          </a:stretch>
        </p:blipFill>
        <p:spPr>
          <a:xfrm>
            <a:off x="11146326" y="4576122"/>
            <a:ext cx="1071385" cy="1689873"/>
          </a:xfrm>
          <a:prstGeom prst="rect">
            <a:avLst/>
          </a:prstGeom>
        </p:spPr>
      </p:pic>
      <p:pic>
        <p:nvPicPr>
          <p:cNvPr id="5" name="Picture 4"/>
          <p:cNvPicPr>
            <a:picLocks noChangeAspect="1"/>
          </p:cNvPicPr>
          <p:nvPr/>
        </p:nvPicPr>
        <p:blipFill>
          <a:blip r:embed="rId5"/>
          <a:stretch>
            <a:fillRect/>
          </a:stretch>
        </p:blipFill>
        <p:spPr>
          <a:xfrm>
            <a:off x="7933646" y="4380105"/>
            <a:ext cx="2221223" cy="1166142"/>
          </a:xfrm>
          <a:prstGeom prst="rect">
            <a:avLst/>
          </a:prstGeom>
        </p:spPr>
      </p:pic>
      <p:pic>
        <p:nvPicPr>
          <p:cNvPr id="6" name="Picture 5"/>
          <p:cNvPicPr>
            <a:picLocks noChangeAspect="1"/>
          </p:cNvPicPr>
          <p:nvPr/>
        </p:nvPicPr>
        <p:blipFill>
          <a:blip r:embed="rId6"/>
          <a:stretch>
            <a:fillRect/>
          </a:stretch>
        </p:blipFill>
        <p:spPr>
          <a:xfrm>
            <a:off x="8069036" y="1890270"/>
            <a:ext cx="1070459" cy="1070459"/>
          </a:xfrm>
          <a:prstGeom prst="rect">
            <a:avLst/>
          </a:prstGeom>
        </p:spPr>
      </p:pic>
      <p:pic>
        <p:nvPicPr>
          <p:cNvPr id="7" name="Picture 6"/>
          <p:cNvPicPr>
            <a:picLocks noChangeAspect="1"/>
          </p:cNvPicPr>
          <p:nvPr/>
        </p:nvPicPr>
        <p:blipFill>
          <a:blip r:embed="rId7"/>
          <a:stretch>
            <a:fillRect/>
          </a:stretch>
        </p:blipFill>
        <p:spPr>
          <a:xfrm>
            <a:off x="5783022" y="2837945"/>
            <a:ext cx="2381250" cy="1295400"/>
          </a:xfrm>
          <a:prstGeom prst="rect">
            <a:avLst/>
          </a:prstGeom>
        </p:spPr>
      </p:pic>
      <p:pic>
        <p:nvPicPr>
          <p:cNvPr id="8" name="Picture 7"/>
          <p:cNvPicPr>
            <a:picLocks noChangeAspect="1"/>
          </p:cNvPicPr>
          <p:nvPr/>
        </p:nvPicPr>
        <p:blipFill>
          <a:blip r:embed="rId8"/>
          <a:stretch>
            <a:fillRect/>
          </a:stretch>
        </p:blipFill>
        <p:spPr>
          <a:xfrm>
            <a:off x="10822880" y="2837945"/>
            <a:ext cx="1789668" cy="1341555"/>
          </a:xfrm>
          <a:prstGeom prst="rect">
            <a:avLst/>
          </a:prstGeom>
        </p:spPr>
      </p:pic>
      <p:pic>
        <p:nvPicPr>
          <p:cNvPr id="9" name="Picture 8"/>
          <p:cNvPicPr>
            <a:picLocks noChangeAspect="1"/>
          </p:cNvPicPr>
          <p:nvPr/>
        </p:nvPicPr>
        <p:blipFill>
          <a:blip r:embed="rId9"/>
          <a:stretch>
            <a:fillRect/>
          </a:stretch>
        </p:blipFill>
        <p:spPr>
          <a:xfrm>
            <a:off x="11353602" y="1187636"/>
            <a:ext cx="1132707" cy="1132707"/>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atin typeface="Arial" pitchFamily="34" charset="0"/>
                <a:cs typeface="Arial" pitchFamily="34" charset="0"/>
              </a:rPr>
              <a:t>Why Mine Data? Scientific Viewpoint</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a:defRPr/>
            </a:pPr>
            <a:r>
              <a:rPr lang="nl-NL" dirty="0">
                <a:ea typeface="ＭＳ Ｐゴシック" charset="-128"/>
              </a:rPr>
              <a:t>Data </a:t>
            </a:r>
            <a:r>
              <a:rPr lang="nl-NL" dirty="0" err="1">
                <a:ea typeface="ＭＳ Ｐゴシック" charset="-128"/>
              </a:rPr>
              <a:t>collected</a:t>
            </a:r>
            <a:r>
              <a:rPr lang="nl-NL" dirty="0">
                <a:ea typeface="ＭＳ Ｐゴシック" charset="-128"/>
              </a:rPr>
              <a:t> and </a:t>
            </a:r>
            <a:r>
              <a:rPr lang="nl-NL" dirty="0" err="1">
                <a:ea typeface="ＭＳ Ｐゴシック" charset="-128"/>
              </a:rPr>
              <a:t>stored</a:t>
            </a:r>
            <a:r>
              <a:rPr lang="nl-NL" dirty="0">
                <a:ea typeface="ＭＳ Ｐゴシック" charset="-128"/>
              </a:rPr>
              <a:t> at </a:t>
            </a:r>
            <a:r>
              <a:rPr lang="nl-NL" dirty="0" err="1">
                <a:ea typeface="ＭＳ Ｐゴシック" charset="-128"/>
              </a:rPr>
              <a:t>enormous</a:t>
            </a:r>
            <a:r>
              <a:rPr lang="nl-NL" dirty="0">
                <a:ea typeface="ＭＳ Ｐゴシック" charset="-128"/>
              </a:rPr>
              <a:t> </a:t>
            </a:r>
            <a:r>
              <a:rPr lang="nl-NL" dirty="0" err="1">
                <a:ea typeface="ＭＳ Ｐゴシック" charset="-128"/>
              </a:rPr>
              <a:t>speeds</a:t>
            </a:r>
            <a:r>
              <a:rPr lang="nl-NL" dirty="0">
                <a:ea typeface="ＭＳ Ｐゴシック" charset="-128"/>
              </a:rPr>
              <a:t> (</a:t>
            </a:r>
            <a:r>
              <a:rPr lang="nl-NL" dirty="0" err="1">
                <a:ea typeface="ＭＳ Ｐゴシック" charset="-128"/>
              </a:rPr>
              <a:t>Gb</a:t>
            </a:r>
            <a:r>
              <a:rPr lang="nl-NL" dirty="0">
                <a:ea typeface="ＭＳ Ｐゴシック" charset="-128"/>
              </a:rPr>
              <a:t>/</a:t>
            </a:r>
            <a:r>
              <a:rPr lang="nl-NL" dirty="0" err="1">
                <a:ea typeface="ＭＳ Ｐゴシック" charset="-128"/>
              </a:rPr>
              <a:t>hour</a:t>
            </a:r>
            <a:r>
              <a:rPr lang="nl-NL" dirty="0">
                <a:ea typeface="ＭＳ Ｐゴシック" charset="-128"/>
              </a:rPr>
              <a:t>)</a:t>
            </a:r>
          </a:p>
          <a:p>
            <a:pPr lvl="1">
              <a:defRPr/>
            </a:pPr>
            <a:r>
              <a:rPr lang="nl-NL" dirty="0" err="1">
                <a:ea typeface="ＭＳ Ｐゴシック" charset="-128"/>
              </a:rPr>
              <a:t>remote</a:t>
            </a:r>
            <a:r>
              <a:rPr lang="nl-NL" dirty="0">
                <a:ea typeface="ＭＳ Ｐゴシック" charset="-128"/>
              </a:rPr>
              <a:t> sensors </a:t>
            </a:r>
            <a:r>
              <a:rPr lang="nl-NL" dirty="0" err="1">
                <a:ea typeface="ＭＳ Ｐゴシック" charset="-128"/>
              </a:rPr>
              <a:t>on</a:t>
            </a:r>
            <a:r>
              <a:rPr lang="nl-NL" dirty="0">
                <a:ea typeface="ＭＳ Ｐゴシック" charset="-128"/>
              </a:rPr>
              <a:t> a </a:t>
            </a:r>
            <a:r>
              <a:rPr lang="nl-NL" dirty="0" err="1">
                <a:ea typeface="ＭＳ Ｐゴシック" charset="-128"/>
              </a:rPr>
              <a:t>satellite</a:t>
            </a:r>
            <a:endParaRPr lang="nl-NL" dirty="0">
              <a:ea typeface="ＭＳ Ｐゴシック" charset="-128"/>
            </a:endParaRPr>
          </a:p>
          <a:p>
            <a:pPr lvl="1">
              <a:defRPr/>
            </a:pPr>
            <a:r>
              <a:rPr lang="nl-NL" dirty="0" err="1">
                <a:ea typeface="ＭＳ Ｐゴシック" charset="-128"/>
              </a:rPr>
              <a:t>telescopes</a:t>
            </a:r>
            <a:r>
              <a:rPr lang="nl-NL" dirty="0">
                <a:ea typeface="ＭＳ Ｐゴシック" charset="-128"/>
              </a:rPr>
              <a:t> scanning the </a:t>
            </a:r>
            <a:r>
              <a:rPr lang="nl-NL" dirty="0" err="1">
                <a:ea typeface="ＭＳ Ｐゴシック" charset="-128"/>
              </a:rPr>
              <a:t>skies</a:t>
            </a:r>
            <a:endParaRPr lang="nl-NL" dirty="0">
              <a:ea typeface="ＭＳ Ｐゴシック" charset="-128"/>
            </a:endParaRPr>
          </a:p>
          <a:p>
            <a:pPr lvl="1">
              <a:defRPr/>
            </a:pPr>
            <a:r>
              <a:rPr lang="nl-NL" dirty="0" err="1">
                <a:ea typeface="ＭＳ Ｐゴシック" charset="-128"/>
              </a:rPr>
              <a:t>microarrays</a:t>
            </a:r>
            <a:r>
              <a:rPr lang="nl-NL" dirty="0">
                <a:ea typeface="ＭＳ Ｐゴシック" charset="-128"/>
              </a:rPr>
              <a:t> </a:t>
            </a:r>
            <a:r>
              <a:rPr lang="nl-NL" dirty="0" err="1">
                <a:ea typeface="ＭＳ Ｐゴシック" charset="-128"/>
              </a:rPr>
              <a:t>generating</a:t>
            </a:r>
            <a:r>
              <a:rPr lang="nl-NL" dirty="0">
                <a:ea typeface="ＭＳ Ｐゴシック" charset="-128"/>
              </a:rPr>
              <a:t> gene </a:t>
            </a:r>
            <a:r>
              <a:rPr lang="nl-NL" dirty="0" err="1">
                <a:ea typeface="ＭＳ Ｐゴシック" charset="-128"/>
              </a:rPr>
              <a:t>expression</a:t>
            </a:r>
            <a:r>
              <a:rPr lang="nl-NL" dirty="0">
                <a:ea typeface="ＭＳ Ｐゴシック" charset="-128"/>
              </a:rPr>
              <a:t> data</a:t>
            </a:r>
          </a:p>
          <a:p>
            <a:pPr lvl="1">
              <a:defRPr/>
            </a:pPr>
            <a:r>
              <a:rPr lang="nl-NL" dirty="0" err="1">
                <a:ea typeface="ＭＳ Ｐゴシック" charset="-128"/>
              </a:rPr>
              <a:t>scientific</a:t>
            </a:r>
            <a:r>
              <a:rPr lang="nl-NL" dirty="0">
                <a:ea typeface="ＭＳ Ｐゴシック" charset="-128"/>
              </a:rPr>
              <a:t> </a:t>
            </a:r>
            <a:r>
              <a:rPr lang="nl-NL" dirty="0" err="1">
                <a:ea typeface="ＭＳ Ｐゴシック" charset="-128"/>
              </a:rPr>
              <a:t>simulations</a:t>
            </a:r>
            <a:r>
              <a:rPr lang="nl-NL" dirty="0">
                <a:ea typeface="ＭＳ Ｐゴシック" charset="-128"/>
              </a:rPr>
              <a:t> </a:t>
            </a:r>
            <a:r>
              <a:rPr lang="nl-NL" dirty="0" err="1">
                <a:ea typeface="ＭＳ Ｐゴシック" charset="-128"/>
              </a:rPr>
              <a:t>generating</a:t>
            </a:r>
            <a:r>
              <a:rPr lang="nl-NL" dirty="0">
                <a:ea typeface="ＭＳ Ｐゴシック" charset="-128"/>
              </a:rPr>
              <a:t> </a:t>
            </a:r>
            <a:r>
              <a:rPr lang="nl-NL" dirty="0" err="1">
                <a:ea typeface="ＭＳ Ｐゴシック" charset="-128"/>
              </a:rPr>
              <a:t>terabytes</a:t>
            </a:r>
            <a:r>
              <a:rPr lang="nl-NL" dirty="0">
                <a:ea typeface="ＭＳ Ｐゴシック" charset="-128"/>
              </a:rPr>
              <a:t> of data</a:t>
            </a:r>
          </a:p>
          <a:p>
            <a:pPr lvl="1">
              <a:defRPr/>
            </a:pPr>
            <a:endParaRPr lang="nl-NL" dirty="0">
              <a:ea typeface="ＭＳ Ｐゴシック" charset="-128"/>
            </a:endParaRPr>
          </a:p>
          <a:p>
            <a:pPr>
              <a:defRPr/>
            </a:pPr>
            <a:r>
              <a:rPr lang="nl-NL" dirty="0">
                <a:ea typeface="ＭＳ Ｐゴシック" charset="-128"/>
              </a:rPr>
              <a:t>Traditional </a:t>
            </a:r>
            <a:r>
              <a:rPr lang="nl-NL" dirty="0" err="1">
                <a:ea typeface="ＭＳ Ｐゴシック" charset="-128"/>
              </a:rPr>
              <a:t>techniques</a:t>
            </a:r>
            <a:r>
              <a:rPr lang="nl-NL" dirty="0">
                <a:ea typeface="ＭＳ Ｐゴシック" charset="-128"/>
              </a:rPr>
              <a:t> </a:t>
            </a:r>
            <a:r>
              <a:rPr lang="nl-NL" dirty="0" err="1">
                <a:ea typeface="ＭＳ Ｐゴシック" charset="-128"/>
              </a:rPr>
              <a:t>infeasible</a:t>
            </a:r>
            <a:r>
              <a:rPr lang="nl-NL" dirty="0">
                <a:ea typeface="ＭＳ Ｐゴシック" charset="-128"/>
              </a:rPr>
              <a:t> </a:t>
            </a:r>
            <a:r>
              <a:rPr lang="nl-NL" dirty="0" err="1">
                <a:ea typeface="ＭＳ Ｐゴシック" charset="-128"/>
              </a:rPr>
              <a:t>for</a:t>
            </a:r>
            <a:r>
              <a:rPr lang="nl-NL" dirty="0">
                <a:ea typeface="ＭＳ Ｐゴシック" charset="-128"/>
              </a:rPr>
              <a:t> </a:t>
            </a:r>
            <a:r>
              <a:rPr lang="nl-NL" dirty="0" err="1">
                <a:ea typeface="ＭＳ Ｐゴシック" charset="-128"/>
              </a:rPr>
              <a:t>raw</a:t>
            </a:r>
            <a:r>
              <a:rPr lang="nl-NL" dirty="0">
                <a:ea typeface="ＭＳ Ｐゴシック" charset="-128"/>
              </a:rPr>
              <a:t> data</a:t>
            </a:r>
          </a:p>
          <a:p>
            <a:pPr>
              <a:defRPr/>
            </a:pPr>
            <a:endParaRPr lang="nl-NL" dirty="0">
              <a:ea typeface="ＭＳ Ｐゴシック" charset="-128"/>
            </a:endParaRPr>
          </a:p>
          <a:p>
            <a:pPr>
              <a:defRPr/>
            </a:pPr>
            <a:r>
              <a:rPr lang="nl-NL" dirty="0">
                <a:ea typeface="ＭＳ Ｐゴシック" charset="-128"/>
              </a:rPr>
              <a:t>Data </a:t>
            </a:r>
            <a:r>
              <a:rPr lang="nl-NL" dirty="0" err="1">
                <a:ea typeface="ＭＳ Ｐゴシック" charset="-128"/>
              </a:rPr>
              <a:t>mining</a:t>
            </a:r>
            <a:r>
              <a:rPr lang="nl-NL" dirty="0">
                <a:ea typeface="ＭＳ Ｐゴシック" charset="-128"/>
              </a:rPr>
              <a:t> </a:t>
            </a:r>
            <a:r>
              <a:rPr lang="nl-NL" dirty="0" err="1">
                <a:ea typeface="ＭＳ Ｐゴシック" charset="-128"/>
              </a:rPr>
              <a:t>may</a:t>
            </a:r>
            <a:r>
              <a:rPr lang="nl-NL" dirty="0">
                <a:ea typeface="ＭＳ Ｐゴシック" charset="-128"/>
              </a:rPr>
              <a:t> help </a:t>
            </a:r>
            <a:r>
              <a:rPr lang="nl-NL" dirty="0" err="1">
                <a:ea typeface="ＭＳ Ｐゴシック" charset="-128"/>
              </a:rPr>
              <a:t>scientists</a:t>
            </a:r>
            <a:r>
              <a:rPr lang="nl-NL" dirty="0">
                <a:ea typeface="ＭＳ Ｐゴシック" charset="-128"/>
              </a:rPr>
              <a:t> in </a:t>
            </a:r>
            <a:r>
              <a:rPr lang="nl-NL" dirty="0" err="1">
                <a:ea typeface="ＭＳ Ｐゴシック" charset="-128"/>
              </a:rPr>
              <a:t>classifying</a:t>
            </a:r>
            <a:r>
              <a:rPr lang="nl-NL" dirty="0">
                <a:ea typeface="ＭＳ Ｐゴシック" charset="-128"/>
              </a:rPr>
              <a:t> and </a:t>
            </a:r>
            <a:r>
              <a:rPr lang="nl-NL" dirty="0" err="1">
                <a:ea typeface="ＭＳ Ｐゴシック" charset="-128"/>
              </a:rPr>
              <a:t>segmenting</a:t>
            </a:r>
            <a:r>
              <a:rPr lang="nl-NL" dirty="0">
                <a:ea typeface="ＭＳ Ｐゴシック" charset="-128"/>
              </a:rPr>
              <a:t> data in hypothesis </a:t>
            </a:r>
            <a:r>
              <a:rPr lang="nl-NL" dirty="0" err="1">
                <a:ea typeface="ＭＳ Ｐゴシック" charset="-128"/>
              </a:rPr>
              <a:t>formation</a:t>
            </a:r>
            <a:endParaRPr lang="nl-NL" dirty="0">
              <a:ea typeface="ＭＳ Ｐゴシック" charset="-128"/>
            </a:endParaRPr>
          </a:p>
          <a:p>
            <a:pPr>
              <a:defRPr/>
            </a:pPr>
            <a:endParaRPr lang="nl-NL" dirty="0">
              <a:ea typeface="ＭＳ Ｐゴシック" charset="-128"/>
            </a:endParaRPr>
          </a:p>
        </p:txBody>
      </p:sp>
      <p:grpSp>
        <p:nvGrpSpPr>
          <p:cNvPr id="16388" name="Group 2"/>
          <p:cNvGrpSpPr>
            <a:grpSpLocks/>
          </p:cNvGrpSpPr>
          <p:nvPr/>
        </p:nvGrpSpPr>
        <p:grpSpPr bwMode="auto">
          <a:xfrm>
            <a:off x="9244806" y="5562953"/>
            <a:ext cx="3357562" cy="2481263"/>
            <a:chOff x="4240" y="3165"/>
            <a:chExt cx="1487" cy="1099"/>
          </a:xfrm>
        </p:grpSpPr>
        <p:sp>
          <p:nvSpPr>
            <p:cNvPr id="16393" name="Rectangle 3"/>
            <p:cNvSpPr>
              <a:spLocks noChangeArrowheads="1"/>
            </p:cNvSpPr>
            <p:nvPr/>
          </p:nvSpPr>
          <p:spPr bwMode="auto">
            <a:xfrm>
              <a:off x="4240" y="3165"/>
              <a:ext cx="1487" cy="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p>
          </p:txBody>
        </p:sp>
        <p:sp>
          <p:nvSpPr>
            <p:cNvPr id="16394" name="Rectangle 4"/>
            <p:cNvSpPr>
              <a:spLocks noChangeArrowheads="1"/>
            </p:cNvSpPr>
            <p:nvPr/>
          </p:nvSpPr>
          <p:spPr bwMode="auto">
            <a:xfrm>
              <a:off x="4240" y="3165"/>
              <a:ext cx="1487" cy="109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nl-NL"/>
            </a:p>
          </p:txBody>
        </p:sp>
        <p:pic>
          <p:nvPicPr>
            <p:cNvPr id="163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 y="3165"/>
              <a:ext cx="1487"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Line 6"/>
            <p:cNvSpPr>
              <a:spLocks noChangeShapeType="1"/>
            </p:cNvSpPr>
            <p:nvPr/>
          </p:nvSpPr>
          <p:spPr bwMode="auto">
            <a:xfrm>
              <a:off x="4240" y="4263"/>
              <a:ext cx="14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Freeform 7"/>
            <p:cNvSpPr>
              <a:spLocks/>
            </p:cNvSpPr>
            <p:nvPr/>
          </p:nvSpPr>
          <p:spPr bwMode="auto">
            <a:xfrm>
              <a:off x="4240" y="3165"/>
              <a:ext cx="1487" cy="1098"/>
            </a:xfrm>
            <a:custGeom>
              <a:avLst/>
              <a:gdLst>
                <a:gd name="T0" fmla="*/ 0 w 744"/>
                <a:gd name="T1" fmla="*/ 0 h 586"/>
                <a:gd name="T2" fmla="*/ 24134580 w 744"/>
                <a:gd name="T3" fmla="*/ 0 h 586"/>
                <a:gd name="T4" fmla="*/ 24134580 w 744"/>
                <a:gd name="T5" fmla="*/ 7216772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8" name="Freeform 8"/>
            <p:cNvSpPr>
              <a:spLocks/>
            </p:cNvSpPr>
            <p:nvPr/>
          </p:nvSpPr>
          <p:spPr bwMode="auto">
            <a:xfrm>
              <a:off x="4240" y="3165"/>
              <a:ext cx="1487" cy="1098"/>
            </a:xfrm>
            <a:custGeom>
              <a:avLst/>
              <a:gdLst>
                <a:gd name="T0" fmla="*/ 0 w 744"/>
                <a:gd name="T1" fmla="*/ 0 h 586"/>
                <a:gd name="T2" fmla="*/ 0 w 744"/>
                <a:gd name="T3" fmla="*/ 7216772 h 586"/>
                <a:gd name="T4" fmla="*/ 24134580 w 744"/>
                <a:gd name="T5" fmla="*/ 7216772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9" name="Freeform 9"/>
            <p:cNvSpPr>
              <a:spLocks/>
            </p:cNvSpPr>
            <p:nvPr/>
          </p:nvSpPr>
          <p:spPr bwMode="auto">
            <a:xfrm>
              <a:off x="4240" y="3165"/>
              <a:ext cx="1487" cy="1098"/>
            </a:xfrm>
            <a:custGeom>
              <a:avLst/>
              <a:gdLst>
                <a:gd name="T0" fmla="*/ 0 w 744"/>
                <a:gd name="T1" fmla="*/ 0 h 586"/>
                <a:gd name="T2" fmla="*/ 0 w 744"/>
                <a:gd name="T3" fmla="*/ 7216772 h 586"/>
                <a:gd name="T4" fmla="*/ 24134580 w 744"/>
                <a:gd name="T5" fmla="*/ 7216772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0" name="Freeform 10"/>
            <p:cNvSpPr>
              <a:spLocks/>
            </p:cNvSpPr>
            <p:nvPr/>
          </p:nvSpPr>
          <p:spPr bwMode="auto">
            <a:xfrm>
              <a:off x="4240" y="3165"/>
              <a:ext cx="1487" cy="1098"/>
            </a:xfrm>
            <a:custGeom>
              <a:avLst/>
              <a:gdLst>
                <a:gd name="T0" fmla="*/ 0 w 744"/>
                <a:gd name="T1" fmla="*/ 0 h 586"/>
                <a:gd name="T2" fmla="*/ 24134580 w 744"/>
                <a:gd name="T3" fmla="*/ 0 h 586"/>
                <a:gd name="T4" fmla="*/ 24134580 w 744"/>
                <a:gd name="T5" fmla="*/ 7216772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Line 11"/>
            <p:cNvSpPr>
              <a:spLocks noChangeShapeType="1"/>
            </p:cNvSpPr>
            <p:nvPr/>
          </p:nvSpPr>
          <p:spPr bwMode="auto">
            <a:xfrm>
              <a:off x="4240" y="3165"/>
              <a:ext cx="1" cy="109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6389" name="Picture 17"/>
          <p:cNvPicPr>
            <a:picLocks noChangeAspect="1" noChangeArrowheads="1"/>
          </p:cNvPicPr>
          <p:nvPr/>
        </p:nvPicPr>
        <p:blipFill>
          <a:blip r:embed="rId3">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885825" y="5956300"/>
            <a:ext cx="285115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1" name="Object 19"/>
          <p:cNvGraphicFramePr>
            <a:graphicFrameLocks noChangeAspect="1"/>
          </p:cNvGraphicFramePr>
          <p:nvPr/>
        </p:nvGraphicFramePr>
        <p:xfrm>
          <a:off x="9742488" y="989013"/>
          <a:ext cx="2782887" cy="1487487"/>
        </p:xfrm>
        <a:graphic>
          <a:graphicData uri="http://schemas.openxmlformats.org/presentationml/2006/ole">
            <mc:AlternateContent xmlns:mc="http://schemas.openxmlformats.org/markup-compatibility/2006">
              <mc:Choice xmlns:v="urn:schemas-microsoft-com:vml" Requires="v">
                <p:oleObj name="VISIO" r:id="rId4" imgW="2401824" imgH="1491996" progId="">
                  <p:embed/>
                </p:oleObj>
              </mc:Choice>
              <mc:Fallback>
                <p:oleObj name="VISIO" r:id="rId4" imgW="2401824" imgH="1491996" progId="">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2488" y="989013"/>
                        <a:ext cx="2782887"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92" name="Picture 20" descr="cr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125" y="2860675"/>
            <a:ext cx="3082925"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4908824" y="5868195"/>
            <a:ext cx="3531393" cy="2354262"/>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r>
              <a:rPr lang="en-US" dirty="0">
                <a:latin typeface="Arial" pitchFamily="34" charset="0"/>
                <a:cs typeface="Arial" pitchFamily="34" charset="0"/>
              </a:rPr>
              <a:t>Moore’s law</a:t>
            </a:r>
            <a:endParaRPr lang="nl-NL"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2397944" y="1780456"/>
            <a:ext cx="8795814" cy="6356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pitchFamily="34" charset="0"/>
                <a:ea typeface="MS Mincho" pitchFamily="49" charset="-128"/>
                <a:cs typeface="Arial" pitchFamily="34" charset="0"/>
              </a:rPr>
              <a:t>Mining Large Data Sets - Motivation</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a:defRPr/>
            </a:pPr>
            <a:r>
              <a:rPr lang="en-US" dirty="0">
                <a:solidFill>
                  <a:prstClr val="black"/>
                </a:solidFill>
                <a:cs typeface="Arial" pitchFamily="34" charset="0"/>
              </a:rPr>
              <a:t>Current data volume estimated at ~50 Zettabyte (10</a:t>
            </a:r>
            <a:r>
              <a:rPr lang="en-US" baseline="30000" dirty="0">
                <a:solidFill>
                  <a:prstClr val="black"/>
                </a:solidFill>
                <a:cs typeface="Arial" pitchFamily="34" charset="0"/>
              </a:rPr>
              <a:t>13</a:t>
            </a:r>
            <a:r>
              <a:rPr lang="en-US" dirty="0">
                <a:solidFill>
                  <a:prstClr val="black"/>
                </a:solidFill>
                <a:cs typeface="Arial" pitchFamily="34" charset="0"/>
              </a:rPr>
              <a:t> GB),  and doubling every 1.5 years</a:t>
            </a:r>
          </a:p>
          <a:p>
            <a:pPr>
              <a:defRPr/>
            </a:pPr>
            <a:endParaRPr lang="en-US" dirty="0">
              <a:ea typeface="ＭＳ Ｐゴシック" charset="-128"/>
            </a:endParaRPr>
          </a:p>
          <a:p>
            <a:pPr>
              <a:defRPr/>
            </a:pPr>
            <a:r>
              <a:rPr lang="en-US" dirty="0">
                <a:ea typeface="ＭＳ Ｐゴシック" charset="-128"/>
              </a:rPr>
              <a:t>There is often information “hidden” in the data that is not readily evident</a:t>
            </a:r>
          </a:p>
          <a:p>
            <a:pPr>
              <a:defRPr/>
            </a:pPr>
            <a:endParaRPr lang="en-US" dirty="0">
              <a:ea typeface="ＭＳ Ｐゴシック" charset="-128"/>
            </a:endParaRPr>
          </a:p>
          <a:p>
            <a:pPr>
              <a:defRPr/>
            </a:pPr>
            <a:r>
              <a:rPr lang="en-US" dirty="0">
                <a:ea typeface="ＭＳ Ｐゴシック" charset="-128"/>
              </a:rPr>
              <a:t>Human analysts may take</a:t>
            </a:r>
            <a:br>
              <a:rPr lang="en-US" dirty="0">
                <a:ea typeface="ＭＳ Ｐゴシック" charset="-128"/>
              </a:rPr>
            </a:br>
            <a:r>
              <a:rPr lang="en-US" dirty="0">
                <a:ea typeface="ＭＳ Ｐゴシック" charset="-128"/>
              </a:rPr>
              <a:t>weeks to discover useful</a:t>
            </a:r>
            <a:br>
              <a:rPr lang="en-US" dirty="0">
                <a:ea typeface="ＭＳ Ｐゴシック" charset="-128"/>
              </a:rPr>
            </a:br>
            <a:r>
              <a:rPr lang="en-US" dirty="0">
                <a:ea typeface="ＭＳ Ｐゴシック" charset="-128"/>
              </a:rPr>
              <a:t>information</a:t>
            </a:r>
          </a:p>
          <a:p>
            <a:pPr>
              <a:defRPr/>
            </a:pPr>
            <a:endParaRPr lang="en-US" dirty="0">
              <a:solidFill>
                <a:prstClr val="black"/>
              </a:solidFill>
              <a:cs typeface="Arial" pitchFamily="34" charset="0"/>
            </a:endParaRPr>
          </a:p>
          <a:p>
            <a:pPr>
              <a:defRPr/>
            </a:pPr>
            <a:r>
              <a:rPr lang="en-US" dirty="0">
                <a:ea typeface="ＭＳ Ｐゴシック" charset="-128"/>
              </a:rPr>
              <a:t>Much of the data is never</a:t>
            </a:r>
            <a:br>
              <a:rPr lang="en-US" dirty="0">
                <a:ea typeface="ＭＳ Ｐゴシック" charset="-128"/>
              </a:rPr>
            </a:br>
            <a:r>
              <a:rPr lang="en-US" dirty="0">
                <a:ea typeface="ＭＳ Ｐゴシック" charset="-128"/>
              </a:rPr>
              <a:t>analyzed at all</a:t>
            </a:r>
            <a:endParaRPr lang="nl-NL" dirty="0">
              <a:ea typeface="ＭＳ Ｐゴシック" charset="-128"/>
            </a:endParaRPr>
          </a:p>
        </p:txBody>
      </p:sp>
      <p:sp>
        <p:nvSpPr>
          <p:cNvPr id="17414" name="Text Box 9"/>
          <p:cNvSpPr txBox="1">
            <a:spLocks noChangeArrowheads="1"/>
          </p:cNvSpPr>
          <p:nvPr/>
        </p:nvSpPr>
        <p:spPr bwMode="auto">
          <a:xfrm>
            <a:off x="6230938" y="6103938"/>
            <a:ext cx="29083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2400">
                <a:latin typeface="Times New Roman" pitchFamily="18" charset="0"/>
              </a:rPr>
              <a:t>Total new disk (TB)</a:t>
            </a:r>
          </a:p>
        </p:txBody>
      </p:sp>
      <p:sp>
        <p:nvSpPr>
          <p:cNvPr id="17415" name="Text Box 10"/>
          <p:cNvSpPr txBox="1">
            <a:spLocks noChangeArrowheads="1"/>
          </p:cNvSpPr>
          <p:nvPr/>
        </p:nvSpPr>
        <p:spPr bwMode="auto">
          <a:xfrm>
            <a:off x="10347325" y="6892925"/>
            <a:ext cx="24923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2400">
                <a:latin typeface="Times New Roman" pitchFamily="18" charset="0"/>
              </a:rPr>
              <a:t>Number of analysts</a:t>
            </a:r>
          </a:p>
        </p:txBody>
      </p:sp>
      <p:sp>
        <p:nvSpPr>
          <p:cNvPr id="17416" name="Rectangle 12"/>
          <p:cNvSpPr>
            <a:spLocks noChangeArrowheads="1"/>
          </p:cNvSpPr>
          <p:nvPr/>
        </p:nvSpPr>
        <p:spPr bwMode="auto">
          <a:xfrm>
            <a:off x="525463" y="7416800"/>
            <a:ext cx="4379912" cy="433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nl-NL"/>
          </a:p>
        </p:txBody>
      </p:sp>
      <p:pic>
        <p:nvPicPr>
          <p:cNvPr id="10" name="Picture 9" descr="Afbeeldingsresultaat voor data explosion"/>
          <p:cNvPicPr>
            <a:picLocks noChangeAspect="1" noChangeArrowheads="1"/>
          </p:cNvPicPr>
          <p:nvPr/>
        </p:nvPicPr>
        <p:blipFill>
          <a:blip r:embed="rId2">
            <a:extLst>
              <a:ext uri="{28A0092B-C50C-407E-A947-70E740481C1C}">
                <a14:useLocalDpi xmlns:a14="http://schemas.microsoft.com/office/drawing/2010/main" val="0"/>
              </a:ext>
            </a:extLst>
          </a:blip>
          <a:srcRect l="5244" t="3194" r="5478" b="3204"/>
          <a:stretch>
            <a:fillRect/>
          </a:stretch>
        </p:blipFill>
        <p:spPr bwMode="auto">
          <a:xfrm>
            <a:off x="5494288" y="3927875"/>
            <a:ext cx="7200800" cy="398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173163" y="7038975"/>
            <a:ext cx="11304587" cy="516016"/>
          </a:xfrm>
          <a:prstGeom prst="rect">
            <a:avLst/>
          </a:prstGeom>
        </p:spPr>
        <p:txBody>
          <a:bodyPr lIns="130025" tIns="65013" rIns="130025" bIns="65013">
            <a:spAutoFit/>
          </a:bodyPr>
          <a:lstStyle/>
          <a:p>
            <a:pPr defTabSz="649288">
              <a:defRPr/>
            </a:pPr>
            <a:endParaRPr lang="en-US" sz="2500" dirty="0">
              <a:solidFill>
                <a:prstClr val="black"/>
              </a:solidFill>
              <a:latin typeface="Arial"/>
              <a:ea typeface="+mn-ea"/>
              <a:cs typeface="Arial"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p:txBody>
          <a:bodyPr/>
          <a:lstStyle/>
          <a:p>
            <a:r>
              <a:rPr lang="en-US">
                <a:latin typeface="Arial" pitchFamily="34" charset="0"/>
                <a:cs typeface="Arial" pitchFamily="34" charset="0"/>
              </a:rPr>
              <a:t>Examples of Massive Datasets</a:t>
            </a:r>
            <a:endParaRPr lang="nl-NL">
              <a:latin typeface="Arial" pitchFamily="34" charset="0"/>
              <a:cs typeface="Arial" pitchFamily="34" charset="0"/>
            </a:endParaRPr>
          </a:p>
        </p:txBody>
      </p:sp>
      <p:sp>
        <p:nvSpPr>
          <p:cNvPr id="2" name="Content Placeholder 1"/>
          <p:cNvSpPr>
            <a:spLocks noGrp="1"/>
          </p:cNvSpPr>
          <p:nvPr>
            <p:ph idx="1"/>
          </p:nvPr>
        </p:nvSpPr>
        <p:spPr/>
        <p:txBody>
          <a:bodyPr/>
          <a:lstStyle/>
          <a:p>
            <a:pPr eaLnBrk="1" hangingPunct="1">
              <a:lnSpc>
                <a:spcPct val="90000"/>
              </a:lnSpc>
              <a:defRPr/>
            </a:pPr>
            <a:r>
              <a:rPr lang="en-US" dirty="0" err="1">
                <a:ea typeface="ＭＳ Ｐゴシック" charset="-128"/>
              </a:rPr>
              <a:t>Pubmed</a:t>
            </a:r>
            <a:r>
              <a:rPr lang="en-US" dirty="0">
                <a:ea typeface="ＭＳ Ｐゴシック" charset="-128"/>
              </a:rPr>
              <a:t> text database</a:t>
            </a:r>
          </a:p>
          <a:p>
            <a:pPr lvl="1" eaLnBrk="1" hangingPunct="1">
              <a:lnSpc>
                <a:spcPct val="90000"/>
              </a:lnSpc>
              <a:defRPr/>
            </a:pPr>
            <a:r>
              <a:rPr lang="en-US" dirty="0">
                <a:ea typeface="ＭＳ Ｐゴシック" charset="-128"/>
              </a:rPr>
              <a:t>Records for &gt;30 million published articles</a:t>
            </a:r>
          </a:p>
          <a:p>
            <a:pPr lvl="1" eaLnBrk="1" hangingPunct="1">
              <a:lnSpc>
                <a:spcPct val="90000"/>
              </a:lnSpc>
              <a:defRPr/>
            </a:pPr>
            <a:endParaRPr lang="en-US" sz="2500" dirty="0">
              <a:ea typeface="ＭＳ Ｐゴシック" charset="-128"/>
            </a:endParaRPr>
          </a:p>
          <a:p>
            <a:pPr eaLnBrk="1" hangingPunct="1">
              <a:lnSpc>
                <a:spcPct val="90000"/>
              </a:lnSpc>
              <a:defRPr/>
            </a:pPr>
            <a:r>
              <a:rPr lang="en-US" dirty="0">
                <a:ea typeface="ＭＳ Ｐゴシック" charset="-128"/>
              </a:rPr>
              <a:t>Web search engines</a:t>
            </a:r>
          </a:p>
          <a:p>
            <a:pPr lvl="1" eaLnBrk="1" hangingPunct="1">
              <a:lnSpc>
                <a:spcPct val="90000"/>
              </a:lnSpc>
              <a:defRPr/>
            </a:pPr>
            <a:r>
              <a:rPr lang="en-US" dirty="0">
                <a:ea typeface="ＭＳ Ｐゴシック" charset="-128"/>
              </a:rPr>
              <a:t>60 billion Web pages indexed</a:t>
            </a:r>
          </a:p>
          <a:p>
            <a:pPr lvl="1" eaLnBrk="1" hangingPunct="1">
              <a:lnSpc>
                <a:spcPct val="90000"/>
              </a:lnSpc>
              <a:defRPr/>
            </a:pPr>
            <a:r>
              <a:rPr lang="en-US" dirty="0">
                <a:ea typeface="ＭＳ Ｐゴシック" charset="-128"/>
              </a:rPr>
              <a:t>100’s of millions of site visitors per day</a:t>
            </a:r>
          </a:p>
          <a:p>
            <a:pPr lvl="1" eaLnBrk="1" hangingPunct="1">
              <a:lnSpc>
                <a:spcPct val="90000"/>
              </a:lnSpc>
              <a:defRPr/>
            </a:pPr>
            <a:endParaRPr lang="en-US" sz="2500" dirty="0">
              <a:ea typeface="ＭＳ Ｐゴシック" charset="-128"/>
            </a:endParaRPr>
          </a:p>
          <a:p>
            <a:pPr eaLnBrk="1" hangingPunct="1">
              <a:lnSpc>
                <a:spcPct val="90000"/>
              </a:lnSpc>
              <a:defRPr/>
            </a:pPr>
            <a:r>
              <a:rPr lang="en-US" dirty="0">
                <a:ea typeface="ＭＳ Ｐゴシック" charset="-128"/>
              </a:rPr>
              <a:t>CALTRANS loop sensor data (traffic)</a:t>
            </a:r>
          </a:p>
          <a:p>
            <a:pPr lvl="1" eaLnBrk="1" hangingPunct="1">
              <a:lnSpc>
                <a:spcPct val="90000"/>
              </a:lnSpc>
              <a:defRPr/>
            </a:pPr>
            <a:r>
              <a:rPr lang="en-US" dirty="0">
                <a:ea typeface="ＭＳ Ｐゴシック" charset="-128"/>
              </a:rPr>
              <a:t>Every 30 seconds, thousands of sensors, 2 </a:t>
            </a:r>
            <a:r>
              <a:rPr lang="en-US" dirty="0" err="1">
                <a:ea typeface="ＭＳ Ｐゴシック" charset="-128"/>
              </a:rPr>
              <a:t>Gbytes</a:t>
            </a:r>
            <a:r>
              <a:rPr lang="en-US" dirty="0">
                <a:ea typeface="ＭＳ Ｐゴシック" charset="-128"/>
              </a:rPr>
              <a:t> per day</a:t>
            </a:r>
          </a:p>
          <a:p>
            <a:pPr lvl="1" eaLnBrk="1" hangingPunct="1">
              <a:lnSpc>
                <a:spcPct val="90000"/>
              </a:lnSpc>
              <a:defRPr/>
            </a:pPr>
            <a:endParaRPr lang="en-US" sz="2500" dirty="0">
              <a:ea typeface="ＭＳ Ｐゴシック" charset="-128"/>
            </a:endParaRPr>
          </a:p>
          <a:p>
            <a:pPr eaLnBrk="1" hangingPunct="1">
              <a:lnSpc>
                <a:spcPct val="90000"/>
              </a:lnSpc>
              <a:defRPr/>
            </a:pPr>
            <a:r>
              <a:rPr lang="en-US" dirty="0">
                <a:ea typeface="ＭＳ Ｐゴシック" charset="-128"/>
              </a:rPr>
              <a:t>NASA MODIS satellite</a:t>
            </a:r>
          </a:p>
          <a:p>
            <a:pPr lvl="1" eaLnBrk="1" hangingPunct="1">
              <a:lnSpc>
                <a:spcPct val="90000"/>
              </a:lnSpc>
              <a:defRPr/>
            </a:pPr>
            <a:r>
              <a:rPr lang="en-US" dirty="0">
                <a:ea typeface="ＭＳ Ｐゴシック" charset="-128"/>
              </a:rPr>
              <a:t>Coverage at 250m resolution, 37 bands, whole earth, every day</a:t>
            </a:r>
          </a:p>
          <a:p>
            <a:pPr lvl="1" eaLnBrk="1" hangingPunct="1">
              <a:lnSpc>
                <a:spcPct val="90000"/>
              </a:lnSpc>
              <a:defRPr/>
            </a:pPr>
            <a:endParaRPr lang="en-US" sz="2500" dirty="0">
              <a:ea typeface="ＭＳ Ｐゴシック" charset="-128"/>
            </a:endParaRPr>
          </a:p>
          <a:p>
            <a:pPr eaLnBrk="1" hangingPunct="1">
              <a:lnSpc>
                <a:spcPct val="90000"/>
              </a:lnSpc>
              <a:defRPr/>
            </a:pPr>
            <a:r>
              <a:rPr lang="en-US" dirty="0">
                <a:ea typeface="ＭＳ Ｐゴシック" charset="-128"/>
              </a:rPr>
              <a:t>Retail transaction data</a:t>
            </a:r>
          </a:p>
          <a:p>
            <a:pPr lvl="1" eaLnBrk="1" hangingPunct="1">
              <a:lnSpc>
                <a:spcPct val="90000"/>
              </a:lnSpc>
              <a:defRPr/>
            </a:pPr>
            <a:r>
              <a:rPr lang="en-US" dirty="0" err="1">
                <a:ea typeface="ＭＳ Ｐゴシック" charset="-128"/>
              </a:rPr>
              <a:t>Ebay</a:t>
            </a:r>
            <a:r>
              <a:rPr lang="en-US" dirty="0">
                <a:ea typeface="ＭＳ Ｐゴシック" charset="-128"/>
              </a:rPr>
              <a:t>, Amazon, </a:t>
            </a:r>
            <a:r>
              <a:rPr lang="en-US" dirty="0" err="1">
                <a:ea typeface="ＭＳ Ｐゴシック" charset="-128"/>
              </a:rPr>
              <a:t>Walmart</a:t>
            </a:r>
            <a:r>
              <a:rPr lang="en-US" dirty="0">
                <a:ea typeface="ＭＳ Ｐゴシック" charset="-128"/>
              </a:rPr>
              <a:t>: &gt;100 million transactions per day</a:t>
            </a:r>
          </a:p>
          <a:p>
            <a:pPr lvl="1" eaLnBrk="1" hangingPunct="1">
              <a:lnSpc>
                <a:spcPct val="90000"/>
              </a:lnSpc>
              <a:defRPr/>
            </a:pPr>
            <a:r>
              <a:rPr lang="en-US" dirty="0">
                <a:ea typeface="ＭＳ Ｐゴシック" charset="-128"/>
              </a:rPr>
              <a:t>Visa, </a:t>
            </a:r>
            <a:r>
              <a:rPr lang="en-US" dirty="0" err="1">
                <a:ea typeface="ＭＳ Ｐゴシック" charset="-128"/>
              </a:rPr>
              <a:t>Mastercard</a:t>
            </a:r>
            <a:r>
              <a:rPr lang="en-US" dirty="0">
                <a:ea typeface="ＭＳ Ｐゴシック" charset="-128"/>
              </a:rPr>
              <a:t>: similar or larger numbers</a:t>
            </a:r>
          </a:p>
          <a:p>
            <a:pPr>
              <a:defRPr/>
            </a:pPr>
            <a:endParaRPr lang="en-US" dirty="0"/>
          </a:p>
        </p:txBody>
      </p:sp>
      <p:pic>
        <p:nvPicPr>
          <p:cNvPr id="3" name="Picture 2"/>
          <p:cNvPicPr>
            <a:picLocks noChangeAspect="1"/>
          </p:cNvPicPr>
          <p:nvPr/>
        </p:nvPicPr>
        <p:blipFill>
          <a:blip r:embed="rId2"/>
          <a:stretch>
            <a:fillRect/>
          </a:stretch>
        </p:blipFill>
        <p:spPr>
          <a:xfrm>
            <a:off x="7438504" y="1348408"/>
            <a:ext cx="4824536" cy="27312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Afbeeldingsresultaat voor sexiest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04" y="844352"/>
            <a:ext cx="10225136" cy="6481833"/>
          </a:xfrm>
          <a:prstGeom prst="rect">
            <a:avLst/>
          </a:prstGeom>
          <a:noFill/>
          <a:extLst>
            <a:ext uri="{909E8E84-426E-40DD-AFC4-6F175D3DCCD1}">
              <a14:hiddenFill xmlns:a14="http://schemas.microsoft.com/office/drawing/2010/main">
                <a:solidFill>
                  <a:srgbClr val="FFFFFF"/>
                </a:solidFill>
              </a14:hiddenFill>
            </a:ext>
          </a:extLst>
        </p:spPr>
      </p:pic>
      <p:sp>
        <p:nvSpPr>
          <p:cNvPr id="18434" name="Title 1"/>
          <p:cNvSpPr>
            <a:spLocks noGrp="1"/>
          </p:cNvSpPr>
          <p:nvPr>
            <p:ph type="title"/>
          </p:nvPr>
        </p:nvSpPr>
        <p:spPr/>
        <p:txBody>
          <a:bodyPr/>
          <a:lstStyle/>
          <a:p>
            <a:r>
              <a:rPr lang="en-US" dirty="0">
                <a:latin typeface="Arial" pitchFamily="34" charset="0"/>
                <a:cs typeface="Arial" pitchFamily="34" charset="0"/>
              </a:rPr>
              <a:t>Harvard Business Review</a:t>
            </a:r>
            <a:endParaRPr lang="nl-NL" dirty="0">
              <a:latin typeface="Arial" pitchFamily="34" charset="0"/>
              <a:cs typeface="Arial" pitchFamily="34" charset="0"/>
            </a:endParaRPr>
          </a:p>
        </p:txBody>
      </p:sp>
      <p:pic>
        <p:nvPicPr>
          <p:cNvPr id="2" name="Picture 1">
            <a:extLst>
              <a:ext uri="{FF2B5EF4-FFF2-40B4-BE49-F238E27FC236}">
                <a16:creationId xmlns:a16="http://schemas.microsoft.com/office/drawing/2014/main" id="{9EBA51C2-810A-7C0A-7D1E-A1523995F352}"/>
              </a:ext>
            </a:extLst>
          </p:cNvPr>
          <p:cNvPicPr>
            <a:picLocks noChangeAspect="1"/>
          </p:cNvPicPr>
          <p:nvPr/>
        </p:nvPicPr>
        <p:blipFill>
          <a:blip r:embed="rId3"/>
          <a:stretch>
            <a:fillRect/>
          </a:stretch>
        </p:blipFill>
        <p:spPr>
          <a:xfrm>
            <a:off x="4486176" y="5812904"/>
            <a:ext cx="8086576" cy="2371064"/>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l="5333" b="2116"/>
          <a:stretch>
            <a:fillRect/>
          </a:stretch>
        </p:blipFill>
        <p:spPr bwMode="auto">
          <a:xfrm>
            <a:off x="4978400" y="3436938"/>
            <a:ext cx="7802563"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title"/>
          </p:nvPr>
        </p:nvSpPr>
        <p:spPr/>
        <p:txBody>
          <a:bodyPr/>
          <a:lstStyle/>
          <a:p>
            <a:r>
              <a:rPr lang="en-US">
                <a:latin typeface="Arial" pitchFamily="34" charset="0"/>
                <a:cs typeface="Arial" pitchFamily="34" charset="0"/>
              </a:rPr>
              <a:t>What is Data Mining?</a:t>
            </a:r>
          </a:p>
        </p:txBody>
      </p:sp>
      <p:sp>
        <p:nvSpPr>
          <p:cNvPr id="23556" name="Rectangle 4"/>
          <p:cNvSpPr>
            <a:spLocks noGrp="1" noChangeArrowheads="1"/>
          </p:cNvSpPr>
          <p:nvPr>
            <p:ph idx="1"/>
          </p:nvPr>
        </p:nvSpPr>
        <p:spPr/>
        <p:txBody>
          <a:bodyPr/>
          <a:lstStyle/>
          <a:p>
            <a:pPr marL="0" indent="0">
              <a:lnSpc>
                <a:spcPct val="95000"/>
              </a:lnSpc>
              <a:spcBef>
                <a:spcPct val="20000"/>
              </a:spcBef>
              <a:buFontTx/>
              <a:buNone/>
              <a:defRPr/>
            </a:pPr>
            <a:r>
              <a:rPr lang="en-US" dirty="0">
                <a:ea typeface="ＭＳ Ｐゴシック" charset="-128"/>
              </a:rPr>
              <a:t>Many definitions:</a:t>
            </a:r>
          </a:p>
          <a:p>
            <a:pPr marL="0" indent="0">
              <a:lnSpc>
                <a:spcPct val="95000"/>
              </a:lnSpc>
              <a:spcBef>
                <a:spcPct val="20000"/>
              </a:spcBef>
              <a:buFontTx/>
              <a:buNone/>
              <a:defRPr/>
            </a:pPr>
            <a:endParaRPr lang="en-US" dirty="0">
              <a:ea typeface="ＭＳ Ｐゴシック" charset="-128"/>
            </a:endParaRPr>
          </a:p>
          <a:p>
            <a:pPr>
              <a:lnSpc>
                <a:spcPct val="95000"/>
              </a:lnSpc>
              <a:spcBef>
                <a:spcPct val="20000"/>
              </a:spcBef>
              <a:defRPr/>
            </a:pPr>
            <a:r>
              <a:rPr lang="en-US" dirty="0">
                <a:ea typeface="ＭＳ Ｐゴシック" charset="-128"/>
              </a:rPr>
              <a:t>Non-trivial extraction of implicit, previously unknown and potentially useful information from data</a:t>
            </a:r>
          </a:p>
          <a:p>
            <a:pPr>
              <a:lnSpc>
                <a:spcPct val="95000"/>
              </a:lnSpc>
              <a:spcBef>
                <a:spcPct val="20000"/>
              </a:spcBef>
              <a:defRPr/>
            </a:pPr>
            <a:endParaRPr lang="en-US" dirty="0">
              <a:ea typeface="ＭＳ Ｐゴシック" charset="-128"/>
            </a:endParaRPr>
          </a:p>
          <a:p>
            <a:pPr>
              <a:lnSpc>
                <a:spcPct val="95000"/>
              </a:lnSpc>
              <a:spcBef>
                <a:spcPct val="20000"/>
              </a:spcBef>
              <a:defRPr/>
            </a:pPr>
            <a:r>
              <a:rPr lang="en-US" dirty="0">
                <a:ea typeface="ＭＳ Ｐゴシック" charset="-128"/>
              </a:rPr>
              <a:t>Exploration &amp; analysis, by automatic or </a:t>
            </a:r>
            <a:br>
              <a:rPr lang="en-US" dirty="0">
                <a:ea typeface="ＭＳ Ｐゴシック" charset="-128"/>
              </a:rPr>
            </a:br>
            <a:r>
              <a:rPr lang="en-US" dirty="0">
                <a:ea typeface="ＭＳ Ｐゴシック" charset="-128"/>
              </a:rPr>
              <a:t>semi-automatic means, of </a:t>
            </a:r>
            <a:br>
              <a:rPr lang="en-US" dirty="0">
                <a:ea typeface="ＭＳ Ｐゴシック" charset="-128"/>
              </a:rPr>
            </a:br>
            <a:r>
              <a:rPr lang="en-US" dirty="0">
                <a:ea typeface="ＭＳ Ｐゴシック" charset="-128"/>
              </a:rPr>
              <a:t>large quantities of data </a:t>
            </a:r>
            <a:br>
              <a:rPr lang="en-US" dirty="0">
                <a:ea typeface="ＭＳ Ｐゴシック" charset="-128"/>
              </a:rPr>
            </a:br>
            <a:r>
              <a:rPr lang="en-US" dirty="0">
                <a:ea typeface="ＭＳ Ｐゴシック" charset="-128"/>
              </a:rPr>
              <a:t>in order to discover </a:t>
            </a:r>
            <a:br>
              <a:rPr lang="en-US" dirty="0">
                <a:ea typeface="ＭＳ Ｐゴシック" charset="-128"/>
              </a:rPr>
            </a:br>
            <a:r>
              <a:rPr lang="en-US" dirty="0">
                <a:ea typeface="ＭＳ Ｐゴシック" charset="-128"/>
              </a:rPr>
              <a:t>meaningful patterns </a:t>
            </a:r>
            <a:br>
              <a:rPr lang="en-US" b="1" dirty="0">
                <a:ea typeface="ＭＳ Ｐゴシック" charset="-128"/>
              </a:rPr>
            </a:br>
            <a:endParaRPr lang="en-US" b="1" dirty="0">
              <a:ea typeface="ＭＳ Ｐゴシック"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atin typeface="Arial" pitchFamily="34" charset="0"/>
                <a:cs typeface="Arial" pitchFamily="34" charset="0"/>
              </a:rPr>
              <a:t>Instructors</a:t>
            </a:r>
          </a:p>
        </p:txBody>
      </p:sp>
      <p:sp>
        <p:nvSpPr>
          <p:cNvPr id="11267" name="Rectangle 3"/>
          <p:cNvSpPr>
            <a:spLocks noGrp="1" noChangeArrowheads="1"/>
          </p:cNvSpPr>
          <p:nvPr>
            <p:ph type="body" idx="1"/>
          </p:nvPr>
        </p:nvSpPr>
        <p:spPr>
          <a:xfrm>
            <a:off x="2469952" y="2428875"/>
            <a:ext cx="9865096" cy="1583829"/>
          </a:xfrm>
        </p:spPr>
        <p:txBody>
          <a:bodyPr/>
          <a:lstStyle/>
          <a:p>
            <a:pPr>
              <a:buFont typeface="Monotype Sorts" pitchFamily="2" charset="2"/>
              <a:buNone/>
              <a:defRPr/>
            </a:pPr>
            <a:r>
              <a:rPr lang="en-US" dirty="0">
                <a:solidFill>
                  <a:schemeClr val="bg1"/>
                </a:solidFill>
                <a:ea typeface="ＭＳ Ｐゴシック" charset="-128"/>
              </a:rPr>
              <a:t>Tom </a:t>
            </a:r>
            <a:r>
              <a:rPr lang="en-US" dirty="0" err="1">
                <a:solidFill>
                  <a:schemeClr val="bg1"/>
                </a:solidFill>
                <a:ea typeface="ＭＳ Ｐゴシック" charset="-128"/>
              </a:rPr>
              <a:t>Heskes</a:t>
            </a:r>
            <a:r>
              <a:rPr lang="en-US" dirty="0">
                <a:solidFill>
                  <a:schemeClr val="bg1"/>
                </a:solidFill>
                <a:ea typeface="ＭＳ Ｐゴシック" charset="-128"/>
              </a:rPr>
              <a:t>						Tom Claassen</a:t>
            </a:r>
            <a:br>
              <a:rPr lang="en-US" dirty="0">
                <a:solidFill>
                  <a:schemeClr val="bg1"/>
                </a:solidFill>
                <a:ea typeface="ＭＳ Ｐゴシック" charset="-128"/>
              </a:rPr>
            </a:br>
            <a:r>
              <a:rPr lang="en-US" dirty="0">
                <a:solidFill>
                  <a:schemeClr val="bg1"/>
                </a:solidFill>
                <a:ea typeface="ＭＳ Ｐゴシック" charset="-128"/>
                <a:hlinkClick r:id="rId3"/>
              </a:rPr>
              <a:t>tomh@cs.ru.nl</a:t>
            </a:r>
            <a:r>
              <a:rPr lang="en-US" dirty="0">
                <a:solidFill>
                  <a:schemeClr val="bg1"/>
                </a:solidFill>
                <a:ea typeface="ＭＳ Ｐゴシック" charset="-128"/>
              </a:rPr>
              <a:t>					</a:t>
            </a:r>
            <a:r>
              <a:rPr lang="en-US" dirty="0">
                <a:solidFill>
                  <a:schemeClr val="bg1"/>
                </a:solidFill>
                <a:ea typeface="ＭＳ Ｐゴシック" charset="-128"/>
                <a:hlinkClick r:id="rId4"/>
              </a:rPr>
              <a:t>tomc@cs.ru.nl</a:t>
            </a:r>
            <a:endParaRPr lang="en-US" dirty="0">
              <a:solidFill>
                <a:schemeClr val="bg1"/>
              </a:solidFill>
              <a:ea typeface="ＭＳ Ｐゴシック" charset="-128"/>
            </a:endParaRPr>
          </a:p>
          <a:p>
            <a:pPr>
              <a:buFont typeface="Monotype Sorts" pitchFamily="2" charset="2"/>
              <a:buNone/>
              <a:defRPr/>
            </a:pPr>
            <a:r>
              <a:rPr lang="en-US" dirty="0">
                <a:solidFill>
                  <a:schemeClr val="bg1"/>
                </a:solidFill>
                <a:ea typeface="ＭＳ Ｐゴシック" charset="-128"/>
              </a:rPr>
              <a:t>lectures/general stuff				lectures</a:t>
            </a:r>
          </a:p>
          <a:p>
            <a:pPr>
              <a:buFont typeface="Monotype Sorts" pitchFamily="2" charset="2"/>
              <a:buNone/>
              <a:defRPr/>
            </a:pPr>
            <a:endParaRPr lang="en-US" dirty="0">
              <a:solidFill>
                <a:schemeClr val="bg1"/>
              </a:solidFill>
              <a:ea typeface="ＭＳ Ｐゴシック" charset="-128"/>
            </a:endParaRPr>
          </a:p>
          <a:p>
            <a:pPr>
              <a:buFont typeface="Monotype Sorts" pitchFamily="2" charset="2"/>
              <a:buNone/>
              <a:defRPr/>
            </a:pPr>
            <a:endParaRPr lang="en-US" dirty="0">
              <a:solidFill>
                <a:schemeClr val="bg1"/>
              </a:solidFill>
              <a:ea typeface="ＭＳ Ｐゴシック" charset="-128"/>
            </a:endParaRPr>
          </a:p>
          <a:p>
            <a:pPr>
              <a:buFont typeface="Monotype Sorts" pitchFamily="2" charset="2"/>
              <a:buNone/>
              <a:defRPr/>
            </a:pPr>
            <a:endParaRPr lang="en-US" dirty="0">
              <a:solidFill>
                <a:srgbClr val="CC3300"/>
              </a:solidFill>
              <a:ea typeface="ＭＳ Ｐゴシック" charset="-128"/>
            </a:endParaRPr>
          </a:p>
        </p:txBody>
      </p:sp>
      <p:pic>
        <p:nvPicPr>
          <p:cNvPr id="8196" name="Picture 6" descr="pasfoto201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0073" y="2435379"/>
            <a:ext cx="13271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AutoShape 4" descr="https://blackboard.ru.nl/bbcswebdav/pid-1696744-dt-content-rid-4380702_4/xid-4380702_4"/>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p>
        </p:txBody>
      </p:sp>
      <p:sp>
        <p:nvSpPr>
          <p:cNvPr id="8200" name="AutoShape 6" descr="https://blackboard.ru.nl/bbcswebdav/pid-1696744-dt-content-rid-4380702_4/xid-4380702_4"/>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p>
        </p:txBody>
      </p:sp>
      <p:sp>
        <p:nvSpPr>
          <p:cNvPr id="23554" name="AutoShape 2" descr="Elena Sokolo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3556" name="AutoShape 4" descr="Elena Sokolo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3558" name="AutoShape 6" descr="Elena Sokolova"/>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3560" name="AutoShape 8" descr="https://blackboard.ru.nl/bbcswebdav/pid-1898898-dt-content-rid-5088712_4/institution/NWI/NWI-OII/Courses/NWI-IBI008/christiaan%281%29.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 name="AutoShape 2" descr="https://blackboard.ru.nl/bbcswebdav/pid-1898898-dt-content-rid-5088710_4/institution/NWI/NWI-OII/Courses/NWI-IBI008/elenas%281%29.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3" name="AutoShape 2" descr="data:image/jpeg;base64,/9j/4AAQSkZJRgABAQAAAQABAAD/2wCEAAkGBxQTEhIUExQVFBQUFhUXFRUUFRAVFBIVFBIWFhQUFBQYHCggGBolHBQUITEhJSkrLi4uFx8zODMsNygtLisBCgoKDg0OGhAQFywcHBwsLCwsLCwsLCwsLCwsLCwsLCwsLCwsLDcsLCwsLCwsLCwsLCwrLCwsLDcrLDcrNysrLP/AABEIARIAuAMBIgACEQEDEQH/xAAbAAACAwEBAQAAAAAAAAAAAAAFBgADBAIBB//EAEcQAAEDAgMEBQcICAYCAwAAAAEAAgMEEQUhMRJBUXEGImGBsQcTMjORodEjNFJysrPB8BQVJDVCU5LxJUNioqPhFsNUgpP/xAAZAQADAQEBAAAAAAAAAAAAAAABAgMABAX/xAAkEQEBAAICAgICAgMAAAAAAAAAAQIRAyESMRNRIjIEQTNhgf/aAAwDAQACEQMRAD8ATehPRunqGNMrC4llz1nDPbI3ck0joHRfyj/XJ8UM8mnqx9T/ANjk8gICXB0Dof5R/rk+K6HQGh/lH+uT4pkC6WYn4n0HomRSOERu1riOu/UDmgfRrotTS7W2wmwFus8b7cU+Y8f2eb6jvBKGAYi2Fry7eBYbzmhb2MnTc7oPRfyj/W/4odW4BhsfpN7g99/FV1+MTT5N6rexDXUZ1OaW56POO1RW0lF/lwO5mSTwuhbsPj+hbvd8UbFJ2K0UJI0S+Z/iLn6uZ9H3n4r0YbH9H3n4o86gXJoTwW8m+MFbhsf0feVa3Dot7Pe74oqKMjMjJeOgO9Dzb42SPB4CDkLgabTh7M1TBg8X8TT7XfFERTKxgcwg22hwO9bzC8bE3CKb6Pvcp+pqYkZd20fimvDZaWXJzGtfwzAPJEzgMB/g95VN1KyEU4JT7m/7nfFQYJT/AEf9zvinc9HYPon2rg9G4f8AV7Ud0NQmfqKn+j/ud8VycCg+j/ucm6bo1FYkF2QO/gqqLAY3xtcS65Gea262iPjWExsiLmCxFt5OpsomPpfgjI6WR4c642cics3BRGA3+TD1Z+oPtuT1ZI3kt9U76o+05PdlheBeqLHitcIYy467u0rMGdK8TayJ0erngi3Dmk6jpC43PsV0THzvL3cd/wCCYKKiAUM8nRx4MsNGBqF2aMGyNxwDgrRRjgo10zEFhw0WzCs/QbG9u7870YZSkb7e1dOiP5+C0o3EEbSg3y+JXjaC/dxRzzIyy117FaKS57OCNoeJd/VuWmQ0Cpkw3s/smj9CI3f2XrqW4KXY+JO/Q7HRWCjBTHLRiyxvhsl2PiWa7C8tpuRC04JjhBEcp7AfwKJyx9iXcYoj6Q9yrx8lnSPLxSnXauvUudGMU2h5t5zGnamJdccWtOJvRdyPgseDn5GPl+K1zeieR8FkwX1LOX4rMGdPfmUvNn2wop0++ZS82fbCiIKvJV6p3IfacntI3kpHyDu77Tk9ICiTOldQZJBGNG68031UuyxzjuCSIHbT3OPG6TOnxjbSQ7DQLIjA1Y4XbTkVgjUMnbxRop41ujaqIYdERhjCR0akSOJWfo4KuDV0GoFVeYC6bEOCtDV21iwM5gC4dAFqc1VkJdDGGaAIbUQhG5UPqGoGgNNChWI012lMMsaG1bEYTOEFrzFICNxT5R1YkYHDeEoY5TWcV7heMeZbYi4uuvjy6efyY9nKU5HkfBZcG9Szl+JQf/ylljdh04hGMFN4Yz2fiq+0grp78yl5s+2F6vOnvzKXmz7YURBj6AVEkVMHNic9r75j/S510z/r941p5O5U+TYf4fDzf9tyaClNCtX4z5yMt829na7K6BRSj3o504lsIwlmN4ISZHwMVCd6OU4yQLDfRCM07lz13YCUTgtccixRFbYWoRbprjcrmhVMar2NWJXTGrsrwNXJCJUKqcFbsKtwS0YzylYZlulCxyJVIyShDall0TnKHOGaMLlSxj0d0tsjvcHJN+MtBNwllzbXJ3K2Di5F9LhQcPS9yYqKQxsawaNFrpWo8baNzltOPjcw+5WkrmtW9NZiaSW/Fv2gogvSTGDJTvbs2vs7+DgvE8A+eTT93Q85PvHJnCV/Jof8Ph5yfeOTSFhIXlEkIfGN1kGpNAEyeUeIebidv2re5AsMhu5oU81cPZioG2aEThCwRZBXPrQwWGbvBR07N6MFKxFIGpOp8bLczn7Fp/8AKbHT2o+LfIcWsVojSnT9KS42LbX3hHKHFdo2KOo29iJYvPNrsyAi65EiXUDtx5teOYqKyvDUEqekwZn7u9bxHY3I1YpmIRJ0nB3LP+vS6+zqh4DORtqVgm0UbiO0bPy4HtXMh3JbND5bBK03HLVAZ9/vHwTBibLG+46pXrZLOVcHLy9UJYMzzWtrVlZqtbF0OVhxkfIu7vFRdY16l3d4qIs+keTT93w83/eOTTdIHk8rZzRsbExjgwuF3OIObifxTBUyTut5xjWgZ2a69+aW3SnHhcrpi8oYvFF9f8CguBjrHsARXpBTF0bS0khpvbu3LDgTblxU7dxb47hlqidQ4gZC5/FXUOHC15Nd60U8G0b7gVTi9QWgBo1P5ukXk7E44YG5kDvtZYaukon6OYCeEgGazCgEsMm27akt1bkho7GhLlPhziNkRO2tr087AW0smkgezVDgjW5tBI4g3RKmn2SL5LXG1jY2Bm0HhoDrDqk23gqnELuYHPaGu0+shlIfGdbGIay4CtFRZK1JWEZLVPWEa8FKqzDra/E6gONvBCZ8Pa85n2Z2V1Iwudc6anjYbgt1MwSGwc2Mb732u5PO07Og+jwKEalx53t4La+ghGjQEp4pPJHNKHTSjZvsbNrG2l+xasIlqXROkc7baNA6wJG+x4pvH/ZbNSX7EK7DWH0cj7lmpXOF2u1GnaF7S1ofpfkdWngtU8NrFIFn0E46bR96UsTb1b702dIB8mUMwrDPPujv6IPW7U2N1Es8fK6KbGngVsYnLpTRMEbg1o6gGYt1TfRJzVXDLcQ5ePwumLGvUu7vFeL3GvUu7vFRUSPPkoH7I765TPiLrNceFkr+Sb5o765TVXaPHEZD2KWfp1/xf8n/AANdAfM3P8QOXDJA8AFm958U4PpNmLMXy07kqUGRcODj4qa2c/KGOk0KpqKLaN17QZok1wslUk66UU1KN4W6KNjdAs7qvsXokcd1lpkbwrTLOGi9kCxCpc4kk8hwROUAZnMoLVnUla57GxZhke07kteIjNq8wdltyvxCNCrz9WSjkLSCNR7wj8LmvAJAv2Jdhvu3IpTvvpkhjnpG4/TTVUUbhbZGudwDdYJKCzbD0eA09i3PkI7VGzA7k9zhfAAOG2dtNFit8zDsZ6ra9t+Cy1minsPEr9IvVlFcHpdiONjfSLbuPMIbjDdobPEge9HsFABIIN9Ad1rJp6Sxm8w+tp70041Nj7s188ZKCvqdb1POA6EPd3bBC+TRnMqvFU/5kn41XjfqXd3ivFMa9S7u8QoruI8+SX5o765TXVt6wPaPFKvkm+aO+uU3Vo6t+BCTKbi3Dl45St9e8bIHCyRDlLJ9Y+KbDKSdQQQO4pYxOPYqJByPtUXXy9UWw3NoRJjboRhzrNRikzslNhWiOnG4LS2nyXcLFc54AQq2w+pjaASlyZ224BHcVf1SUDpiA4XO9aQMhugp7AKVjckVoGt2Qs2KBrd4RuJvP+i411iUWonNcBuQwuBJIKuo3ZmyXRsRwRHmqnxLqln3FangIaLeqGSNsslW7Jb6kZoZUPyKxMqA1eo+sEy0u7dkTdLE567RxKa54NlrQDYlqaJYX8gbp7U7EBIOb2hvtOfgvmERTz5RZfk4wNL+ASNEFfj9Ob+TlvLTjGfUu7vFRTGvUu7vELxVcx88lA/ZHfWTlIy4ISd5Kvmn/wBj4lO0aBth8UuemnignSOEtkjf9IeCPPpyxxJF2k3BG7mg3SqfbDbD0VCzt3XLG4e+0w93VKPYc7RLmGuyTFhwslrYUVaVVPKBqrgMku4lWku2RuSe1vLTRWVYLTwsgLqhrQbj8fYu3OcdfzZZKmlLzy9iaBctjtBiZDQLkhcVk5lORNt53IRSwvizH981srKouay2XFMXy+2ed7A7ZzsiNJOG6DchTqMk34K8RkJbTTOmOCcHPREY5LhKkW229s0aweoLgQdQl9D57aKzRBJjkUbq9CgdT6KxMqDszmYO0eKbKyI3zOiSquu8w9shzsRl35pkqekcDmbe2NOOfsR1S8eWPe6TfKDV3lbHuY33lLcAWnH8Q8/M540OQ5BUQBdGM6cXJd5bUY36l3d4hRTGvUu7vFRUTOPk5rPNUgvHI4OcSC0XGRITW3HQP8mb+lC/Jr+74eb/ALZTQQl7NsNkx8W9TL/Sl3Ga/ba6zHjmE7EZLLPQh1wdChZRlkKuBy3aE00TtEo08fmZpIzoDly3Joon3AUco6sL0PjMZJfrqVpJOhvmjNNKs0wG2VP0pOwNtXGzUhdMrIyLfnVVYrRNcTcZLJSNMbrgB3EFVki847reM2ORvhcLE2y5e9cvpIW2JdluA1VUVTG5o24yDxG/2Kxnmbeg6/em1Au/7wrNNVxg5ArJJirL2Pj+C2Vspc3Za0NAtY78uxYGUTS65F3JbMR8MrO8dN1I/bzF7DXLcjOGRWvbT86rJSw2aitO8bB4qV7SsmPpRUvyQSq0KKVLkExOcNGa2iWkvpNNmB2lAFvxibak5LLFHddOM6cWd3VQW2ELwUwVrWpiMON+pd3eIUXuN+pd3eIUTM+keTH5hDzf9tyaN6V/Jk4DD4ecn3jkzkhA0XgLl6rMy5e+4WAo9LGbEscm59we0g7/AGrRhtUba66L3pXHtta3f1iOeSBYPUWyOvapZL4Xo7wz9qvpHAnPNBYp+K30strdqlYtLpoqIbk5XCwGlG425o01wKqlpWkFCXS+OWU9MUAaNSD3q4luoLfasM+FC5sT26qgYNzA7Lp9q/Ln9NUo2jqF1SxD+HM8VKXCwHZk/FFmwtaMhbklypcuTPLq9K2N2QqDOQSN27tXFbPbLgh8s2yDrx5JZEMsv6WVU+ZzSvjlfkeAW+srRsk3/wCkn4vK5xBOhvbkqYxDPLoOcdok8StcLLKpjbXV0QV45VhKiiiIMWN+pd3eIUXmN+pd3eIURF9B8nB/YIeb/tlM+0kroBUTCiiDIdtoL+tttF+udyY/0io/+P8A8jUuzCN14SsAqJ/5H/I34L3z0/8AIH/6D4LbZixo9eMdjvEJbraUhxc32I1icrzNEHs2Oq63W2r5hc1Eealfa+M/Fmo6nq233Hdbct8dUBnqeaGSUWdx3qoz7J38CtI26bKWtyzKIMqQcr5pSoqoOFwc+CJ0daNo3S3FXDMejivvXbqW+8+1Y4qgkXy/6XX6XmLlLp0fI0uYG6LJVVhA5LmqrB3WuSgFbVFxyOS3iTPkaKmsJIJQquxDUDXPTcslZiG5YoInSO7N5T6ctu6tawzOAHo5bSx9JQGytaNGtCacNpQ0JS6TuvUO7APBHH9gzmsdsF7laGhVxMV7WKzncr1eEKXWBhxr1Lu7xUUxv1Lu7xURF9E8mn7vh5yfeOTSUq+TU/4fDzk+8cmi6AvbrzaXJVU0obmShvQ7AOkr/wBqg+o77SvfHcLNib2ySxvBzaLW43OqIxtyUcrur8V3ixBirmpAdVvMa6YzisewtVVCWnabcb8tCvRWvH8Psub80xyUqyS0I4aIwtjAzE3AWIPvVr8TAG/8ea7ZSdp9yqdQZ5FHpu1EmLXv1Se3sQ11Q91xpf8AFGhhV8jotNPhrW6DNCtq0CpcKLj1sh7yjdPSgaBbRAuoIrm/sS2mmLxsdmr57j2dTJzHgF9JqMgvm2ND9ok5jwC3H+xeb9UY4AWXoKraF0F0OV4VF6V4sDDjfqXd3iF4pjXqXd3iFERfQ/Jt+74ecn3jkz3Sv5Nz/h8POT7xyZJZA0Ek2A1JSmdOKAY9KbDtK8GOedlDGZMvmTq63BbZIg7Ii6ly3V0lnkCQtALRvTBTNyQ2PD42nazy4k5Lno/iZmdJ1bMa4hp4pJ26ODOfqNeb3Lxsa0bF1xsptOqu2sVn6IOCkK1RN3rBIxOo237VwKEHgigjvnuK82NVh0GPpQPwXJhRBzVQ4INpk83uVgZYK4RL1zLINIwVYySscKifI58hN76aDRNlUEvPj6zgdCk3ql5MfKaWRUELQdlgPC+ateyMXuxh7hwWAymMkHMbuPYumV7CQNOap45e3m5Y5Y3TJjuEN2RLCMv4mjd2jsS6U7UE9nWGYPfqgXSrDxFLdvovztwO8J8Mu/GnxpYxn1Lu7xUXmM+pd3eKisY8dB6+OLDoi91s5LDeflHaBY8Zxp0xsOqwbt57SlrAnfIM7Nr7R0C3X/PxRkbYpgEgFRFteiXAHvX1IdHm3J2zbgvjUbyCCNb5dy+jUvlBYI2h0bi62diLE2sjcZl7LZts6XYWyGkmeC6+zst01dl+KB9HacRxNHZnzOqo6WdMm1EHm2sI67SSbaA8ERw83Y09ijnjJ6W4JqjMWYUkjXFO5bXNSR1scYWmN+5VFimiLaEmNBFlVM2wXNPNkqKme5sszhwUYF4Gnero2pRcFqpctUjVnclosdQNUEmZZx7UwTNyS3jExBa1mb3uAb2X1J7Al1sLdTdVVtI5/oi9h3aqh3Rx7jckN7E0xUr9kZE6DIalWijks7qnLsTTkzk1Hm58lt2BYfgzYsy8uLc7ZWPcs3TCnL2MI0aSAeYuB7imSTDpCTZhzagvTCUMjZD/ABl227/SALAe9Nx45XLdLju3t80xoEROB7PFRa+kfqHdlvFRdCinAh8iy2vW8Vtb/crvo/MyOjb1Q58m3ruG0V5r2cU0apf35BWRqtrvdou4zmiDx4uHDiLhN3Q6r24dnew20t7EpOOY9i1dHK8QVIB9F+qTObinHdZPo0DrFFY8whDTvGiK0pUdOudvXsXBiyWwtVbmrCwCF24q6KD2q4NXYasKgxq1rV2GLmV1ghR2zTuVDc17IbrpoQ0CifRBujkIlxTrWLYo3EA8SBu70QxWvZE3M57gvn8eIPM8r2uc0uvfZJB1GXuVMMe9oc2U1p91kqomAAuY23a3JZZMbpwHXlZ/UOS+HyzudmSSTqSTnzVJOXerajl0+yYx0qp42OIka92yLNabklfJ6+sdLI57jm435cAsZ3r2/wAD3oixdID8g/u+0FFxj5+Qd3Z8esF4lrKsE9U3v8St9/zxQ/BHDzTcxv8AFb3EcR7QiCwZ925S/vVdxxC7EgyuRl2hFnTz+eSy4j/C5aNoZ5jfvCorwPN6g5oCZcIxR8bW2N22GR0TbhPSKN1g47J7dPavn9DKNhuY0WjbHEe5C4ynxzsfXYJmvHVIPIheSGy+UR1Raeq/Z5OW2PH5m6S35kFLeNWc32+lNK7C+dt6VzZdZp7go/pXP9No7gh4U3zYvoj1iqn21KQndJJz/m25WWSbEHOzL78yh8bfNDnPiUbNXDkM0HrukxN2xi3+o6/9Je2+Lh7QufODiPaE8wkTy5cq6meXG7iSgtG75R45oo6UcR7QgtC68khuLJkm7cOanxK5a8ZZjUqNcMs+KwPbeC8cd/cVA4WGYy7QoXgbxn2hZmDHR8g/hl4qKvHHfIuz3jK/aFEKxWJUuoogyXUuoosyXUuoosybSm0VFFmTaKm0VFFmTaKm0oosybRU2jxUUWZNo8VNoqKLMm0pdRRZkupdRRZkupdRRZkuooosz//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3"/>
          <p:cNvSpPr txBox="1">
            <a:spLocks noChangeArrowheads="1"/>
          </p:cNvSpPr>
          <p:nvPr/>
        </p:nvSpPr>
        <p:spPr bwMode="auto">
          <a:xfrm>
            <a:off x="612775" y="6798419"/>
            <a:ext cx="12298337" cy="1606773"/>
          </a:xfrm>
          <a:prstGeom prst="rect">
            <a:avLst/>
          </a:prstGeom>
          <a:noFill/>
          <a:ln w="12700">
            <a:noFill/>
            <a:miter lim="800000"/>
            <a:headEnd/>
            <a:tailEnd/>
          </a:ln>
        </p:spPr>
        <p:txBody>
          <a:bodyPr lIns="50800" tIns="50800" rIns="50800" bIns="50800"/>
          <a:lstStyle/>
          <a:p>
            <a:pPr eaLnBrk="0" hangingPunct="0">
              <a:buFont typeface="Monotype Sorts" pitchFamily="2" charset="2"/>
              <a:buNone/>
              <a:defRPr/>
            </a:pPr>
            <a:r>
              <a:rPr lang="en-US" sz="2500" kern="0" dirty="0">
                <a:solidFill>
                  <a:schemeClr val="bg1"/>
                </a:solidFill>
                <a:latin typeface="+mn-lt"/>
                <a:ea typeface="ＭＳ Ｐゴシック" charset="-128"/>
                <a:cs typeface="Arial"/>
                <a:sym typeface="Kievit-Book" charset="0"/>
              </a:rPr>
              <a:t>student assistants (practical sessions, grading):</a:t>
            </a:r>
          </a:p>
          <a:p>
            <a:pPr eaLnBrk="0" hangingPunct="0">
              <a:buFont typeface="Monotype Sorts" pitchFamily="2" charset="2"/>
              <a:buNone/>
              <a:defRPr/>
            </a:pPr>
            <a:endParaRPr lang="en-US" sz="2500" kern="0" dirty="0">
              <a:solidFill>
                <a:schemeClr val="bg1"/>
              </a:solidFill>
              <a:latin typeface="+mn-lt"/>
              <a:ea typeface="ＭＳ Ｐゴシック" charset="-128"/>
              <a:cs typeface="Arial"/>
              <a:sym typeface="Kievit-Book" charset="0"/>
            </a:endParaRPr>
          </a:p>
          <a:p>
            <a:pPr eaLnBrk="0" hangingPunct="0">
              <a:buFont typeface="Monotype Sorts" pitchFamily="2" charset="2"/>
              <a:buNone/>
              <a:defRPr/>
            </a:pPr>
            <a:r>
              <a:rPr lang="nl-NL" sz="2500" kern="0" dirty="0">
                <a:solidFill>
                  <a:schemeClr val="bg1"/>
                </a:solidFill>
                <a:latin typeface="+mn-lt"/>
                <a:ea typeface="ＭＳ Ｐゴシック" charset="-128"/>
                <a:cs typeface="Arial"/>
                <a:sym typeface="Kievit-Book" charset="0"/>
              </a:rPr>
              <a:t>Nienke, Janneke, Fenna, Tim, </a:t>
            </a:r>
            <a:r>
              <a:rPr lang="nl-NL" sz="2500" kern="0" dirty="0" err="1">
                <a:solidFill>
                  <a:schemeClr val="bg1"/>
                </a:solidFill>
                <a:latin typeface="+mn-lt"/>
                <a:ea typeface="ＭＳ Ｐゴシック" charset="-128"/>
                <a:cs typeface="Arial"/>
                <a:sym typeface="Kievit-Book" charset="0"/>
              </a:rPr>
              <a:t>Nadezhda</a:t>
            </a:r>
            <a:r>
              <a:rPr lang="nl-NL" sz="2500" kern="0" dirty="0">
                <a:solidFill>
                  <a:schemeClr val="bg1"/>
                </a:solidFill>
                <a:latin typeface="+mn-lt"/>
                <a:ea typeface="ＭＳ Ｐゴシック" charset="-128"/>
                <a:cs typeface="Arial"/>
                <a:sym typeface="Kievit-Book" charset="0"/>
              </a:rPr>
              <a:t>, Alex, Steffen, </a:t>
            </a:r>
            <a:r>
              <a:rPr lang="nl-NL" sz="2500" kern="0" dirty="0" err="1">
                <a:solidFill>
                  <a:schemeClr val="bg1"/>
                </a:solidFill>
                <a:latin typeface="+mn-lt"/>
                <a:ea typeface="ＭＳ Ｐゴシック" charset="-128"/>
                <a:cs typeface="Arial"/>
                <a:sym typeface="Kievit-Book" charset="0"/>
              </a:rPr>
              <a:t>Luco</a:t>
            </a:r>
            <a:r>
              <a:rPr lang="nl-NL" sz="2500" kern="0" dirty="0">
                <a:solidFill>
                  <a:schemeClr val="bg1"/>
                </a:solidFill>
                <a:latin typeface="+mn-lt"/>
                <a:ea typeface="ＭＳ Ｐゴシック" charset="-128"/>
                <a:cs typeface="Arial"/>
                <a:sym typeface="Kievit-Book" charset="0"/>
              </a:rPr>
              <a:t>, Bram, Robin, Anessa, Tygo, Saskia, </a:t>
            </a:r>
            <a:r>
              <a:rPr lang="nl-NL" sz="2500" kern="0" dirty="0" err="1">
                <a:solidFill>
                  <a:schemeClr val="bg1"/>
                </a:solidFill>
                <a:latin typeface="+mn-lt"/>
                <a:ea typeface="ＭＳ Ｐゴシック" charset="-128"/>
                <a:cs typeface="Arial"/>
                <a:sym typeface="Kievit-Book" charset="0"/>
              </a:rPr>
              <a:t>Amit</a:t>
            </a:r>
            <a:r>
              <a:rPr lang="nl-NL" sz="2500" kern="0" dirty="0">
                <a:solidFill>
                  <a:schemeClr val="bg1"/>
                </a:solidFill>
                <a:latin typeface="+mn-lt"/>
                <a:ea typeface="ＭＳ Ｐゴシック" charset="-128"/>
                <a:cs typeface="Arial"/>
                <a:sym typeface="Kievit-Book" charset="0"/>
              </a:rPr>
              <a:t>, </a:t>
            </a:r>
            <a:r>
              <a:rPr lang="nl-NL" sz="2500" kern="0" dirty="0" err="1">
                <a:solidFill>
                  <a:schemeClr val="bg1"/>
                </a:solidFill>
                <a:latin typeface="+mn-lt"/>
                <a:ea typeface="ＭＳ Ｐゴシック" charset="-128"/>
                <a:cs typeface="Arial"/>
                <a:sym typeface="Kievit-Book" charset="0"/>
              </a:rPr>
              <a:t>Elina</a:t>
            </a:r>
            <a:endParaRPr lang="en-US" sz="2500" kern="0" dirty="0">
              <a:solidFill>
                <a:srgbClr val="CC3300"/>
              </a:solidFill>
              <a:latin typeface="+mn-lt"/>
              <a:ea typeface="ＭＳ Ｐゴシック" charset="-128"/>
              <a:cs typeface="Arial"/>
              <a:sym typeface="Kievit-Book" charset="0"/>
            </a:endParaRPr>
          </a:p>
        </p:txBody>
      </p:sp>
      <p:pic>
        <p:nvPicPr>
          <p:cNvPr id="60418" name="Picture 2" descr="C:\Users\tomh\Desktop\pasfoto-tom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2480" y="2209979"/>
            <a:ext cx="1224136" cy="16448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p:cNvSpPr txBox="1">
            <a:spLocks noChangeArrowheads="1"/>
          </p:cNvSpPr>
          <p:nvPr/>
        </p:nvSpPr>
        <p:spPr bwMode="auto">
          <a:xfrm>
            <a:off x="2829992" y="4682150"/>
            <a:ext cx="3096344" cy="158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lvl1pPr marL="0" indent="0" algn="l" rtl="0" eaLnBrk="0" fontAlgn="base" hangingPunct="0">
              <a:spcBef>
                <a:spcPct val="0"/>
              </a:spcBef>
              <a:spcAft>
                <a:spcPct val="0"/>
              </a:spcAft>
              <a:buClr>
                <a:srgbClr val="C00000"/>
              </a:buClr>
              <a:buNone/>
              <a:defRPr sz="2500">
                <a:solidFill>
                  <a:srgbClr val="141313"/>
                </a:solidFill>
                <a:latin typeface="+mn-lt"/>
                <a:ea typeface="MS PGothic" pitchFamily="34" charset="-128"/>
                <a:cs typeface="Arial"/>
                <a:sym typeface="Kievit-Book" charset="0"/>
              </a:defRPr>
            </a:lvl1pPr>
            <a:lvl2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2pPr>
            <a:lvl3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3pPr>
            <a:lvl4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4pPr>
            <a:lvl5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a:defRPr/>
            </a:pPr>
            <a:r>
              <a:rPr lang="en-US" kern="0" dirty="0">
                <a:solidFill>
                  <a:schemeClr val="bg1"/>
                </a:solidFill>
                <a:ea typeface="ＭＳ Ｐゴシック" charset="-128"/>
              </a:rPr>
              <a:t>Roel </a:t>
            </a:r>
            <a:r>
              <a:rPr lang="en-US" kern="0" dirty="0" err="1">
                <a:solidFill>
                  <a:schemeClr val="bg1"/>
                </a:solidFill>
                <a:ea typeface="ＭＳ Ｐゴシック" charset="-128"/>
              </a:rPr>
              <a:t>Bouman</a:t>
            </a:r>
            <a:br>
              <a:rPr lang="en-US" kern="0" dirty="0">
                <a:solidFill>
                  <a:schemeClr val="bg1"/>
                </a:solidFill>
                <a:ea typeface="ＭＳ Ｐゴシック" charset="-128"/>
              </a:rPr>
            </a:br>
            <a:r>
              <a:rPr lang="en-US" kern="0" dirty="0">
                <a:solidFill>
                  <a:schemeClr val="bg1"/>
                </a:solidFill>
                <a:ea typeface="ＭＳ Ｐゴシック" charset="-128"/>
                <a:hlinkClick r:id="rId7"/>
              </a:rPr>
              <a:t>roel.bouman@ru.nl</a:t>
            </a:r>
            <a:endParaRPr lang="en-US" kern="0" dirty="0">
              <a:solidFill>
                <a:schemeClr val="bg1"/>
              </a:solidFill>
              <a:ea typeface="ＭＳ Ｐゴシック" charset="-128"/>
            </a:endParaRPr>
          </a:p>
          <a:p>
            <a:pPr>
              <a:defRPr/>
            </a:pPr>
            <a:r>
              <a:rPr lang="en-US" kern="0" dirty="0">
                <a:solidFill>
                  <a:schemeClr val="bg1"/>
                </a:solidFill>
                <a:ea typeface="ＭＳ Ｐゴシック" charset="-128"/>
              </a:rPr>
              <a:t>practical sessions</a:t>
            </a:r>
          </a:p>
          <a:p>
            <a:pPr>
              <a:buFont typeface="Monotype Sorts" pitchFamily="2" charset="2"/>
              <a:buNone/>
              <a:defRPr/>
            </a:pPr>
            <a:endParaRPr lang="en-US" kern="0" dirty="0">
              <a:solidFill>
                <a:schemeClr val="bg1"/>
              </a:solidFill>
              <a:ea typeface="ＭＳ Ｐゴシック" charset="-128"/>
            </a:endParaRPr>
          </a:p>
          <a:p>
            <a:pPr>
              <a:buFont typeface="Monotype Sorts" pitchFamily="2" charset="2"/>
              <a:buNone/>
              <a:defRPr/>
            </a:pPr>
            <a:endParaRPr lang="en-US" kern="0" dirty="0">
              <a:solidFill>
                <a:srgbClr val="CC3300"/>
              </a:solidFill>
              <a:ea typeface="ＭＳ Ｐゴシック" charset="-128"/>
            </a:endParaRPr>
          </a:p>
        </p:txBody>
      </p:sp>
      <p:pic>
        <p:nvPicPr>
          <p:cNvPr id="17" name="Picture 16" descr="A person posing for the camera&#10;&#10;Description automatically generated">
            <a:extLst>
              <a:ext uri="{FF2B5EF4-FFF2-40B4-BE49-F238E27FC236}">
                <a16:creationId xmlns:a16="http://schemas.microsoft.com/office/drawing/2014/main" id="{F9A4075A-96A7-4229-9203-772C2C6C049C}"/>
              </a:ext>
            </a:extLst>
          </p:cNvPr>
          <p:cNvPicPr>
            <a:picLocks noChangeAspect="1"/>
          </p:cNvPicPr>
          <p:nvPr/>
        </p:nvPicPr>
        <p:blipFill>
          <a:blip r:embed="rId8"/>
          <a:stretch>
            <a:fillRect/>
          </a:stretch>
        </p:blipFill>
        <p:spPr>
          <a:xfrm>
            <a:off x="1235118" y="4472709"/>
            <a:ext cx="1259233" cy="1619534"/>
          </a:xfrm>
          <a:prstGeom prst="rect">
            <a:avLst/>
          </a:prstGeom>
        </p:spPr>
      </p:pic>
      <p:pic>
        <p:nvPicPr>
          <p:cNvPr id="4" name="Picture 3">
            <a:extLst>
              <a:ext uri="{FF2B5EF4-FFF2-40B4-BE49-F238E27FC236}">
                <a16:creationId xmlns:a16="http://schemas.microsoft.com/office/drawing/2014/main" id="{1FCE37FB-61C3-4B91-AEA0-8913DC86E515}"/>
              </a:ext>
            </a:extLst>
          </p:cNvPr>
          <p:cNvPicPr>
            <a:picLocks noChangeAspect="1"/>
          </p:cNvPicPr>
          <p:nvPr/>
        </p:nvPicPr>
        <p:blipFill>
          <a:blip r:embed="rId9"/>
          <a:stretch>
            <a:fillRect/>
          </a:stretch>
        </p:blipFill>
        <p:spPr>
          <a:xfrm>
            <a:off x="7654528" y="4492248"/>
            <a:ext cx="1218000" cy="1621928"/>
          </a:xfrm>
          <a:prstGeom prst="rect">
            <a:avLst/>
          </a:prstGeom>
        </p:spPr>
      </p:pic>
      <p:sp>
        <p:nvSpPr>
          <p:cNvPr id="5" name="Rectangle 3">
            <a:extLst>
              <a:ext uri="{FF2B5EF4-FFF2-40B4-BE49-F238E27FC236}">
                <a16:creationId xmlns:a16="http://schemas.microsoft.com/office/drawing/2014/main" id="{65A9849A-107B-BA74-8789-3A7AB893F03F}"/>
              </a:ext>
            </a:extLst>
          </p:cNvPr>
          <p:cNvSpPr txBox="1">
            <a:spLocks noChangeArrowheads="1"/>
          </p:cNvSpPr>
          <p:nvPr/>
        </p:nvSpPr>
        <p:spPr bwMode="auto">
          <a:xfrm>
            <a:off x="9382720" y="4692371"/>
            <a:ext cx="3384376" cy="158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lvl1pPr marL="0" indent="0" algn="l" rtl="0" eaLnBrk="0" fontAlgn="base" hangingPunct="0">
              <a:spcBef>
                <a:spcPct val="0"/>
              </a:spcBef>
              <a:spcAft>
                <a:spcPct val="0"/>
              </a:spcAft>
              <a:buClr>
                <a:srgbClr val="C00000"/>
              </a:buClr>
              <a:buNone/>
              <a:defRPr sz="2500">
                <a:solidFill>
                  <a:srgbClr val="141313"/>
                </a:solidFill>
                <a:latin typeface="+mn-lt"/>
                <a:ea typeface="MS PGothic" pitchFamily="34" charset="-128"/>
                <a:cs typeface="Arial"/>
                <a:sym typeface="Kievit-Book" charset="0"/>
              </a:defRPr>
            </a:lvl1pPr>
            <a:lvl2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2pPr>
            <a:lvl3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3pPr>
            <a:lvl4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4pPr>
            <a:lvl5pPr marL="0" indent="0" algn="l" rtl="0" eaLnBrk="0" fontAlgn="base" hangingPunct="0">
              <a:spcBef>
                <a:spcPct val="0"/>
              </a:spcBef>
              <a:spcAft>
                <a:spcPct val="0"/>
              </a:spcAft>
              <a:buFont typeface="Lucida Grande"/>
              <a:buNone/>
              <a:defRPr sz="25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a:defRPr/>
            </a:pPr>
            <a:r>
              <a:rPr lang="en-US" kern="0" dirty="0">
                <a:solidFill>
                  <a:schemeClr val="bg1"/>
                </a:solidFill>
                <a:ea typeface="ＭＳ Ｐゴシック" charset="-128"/>
              </a:rPr>
              <a:t>Olivier Claessen</a:t>
            </a:r>
            <a:br>
              <a:rPr lang="en-US" kern="0" dirty="0">
                <a:solidFill>
                  <a:schemeClr val="bg1"/>
                </a:solidFill>
                <a:ea typeface="ＭＳ Ｐゴシック" charset="-128"/>
              </a:rPr>
            </a:br>
            <a:r>
              <a:rPr lang="en-US" kern="0" dirty="0">
                <a:solidFill>
                  <a:schemeClr val="bg1"/>
                </a:solidFill>
                <a:ea typeface="ＭＳ Ｐゴシック" charset="-128"/>
                <a:hlinkClick r:id="rId10"/>
              </a:rPr>
              <a:t>olivier.claessen@ru.nl</a:t>
            </a:r>
            <a:endParaRPr lang="en-US" kern="0" dirty="0">
              <a:solidFill>
                <a:schemeClr val="bg1"/>
              </a:solidFill>
              <a:ea typeface="ＭＳ Ｐゴシック" charset="-128"/>
            </a:endParaRPr>
          </a:p>
          <a:p>
            <a:pPr>
              <a:defRPr/>
            </a:pPr>
            <a:r>
              <a:rPr lang="en-US" kern="0" dirty="0">
                <a:solidFill>
                  <a:schemeClr val="bg1"/>
                </a:solidFill>
                <a:ea typeface="ＭＳ Ｐゴシック" charset="-128"/>
              </a:rPr>
              <a:t>practical sessions</a:t>
            </a:r>
          </a:p>
          <a:p>
            <a:pPr>
              <a:buFont typeface="Monotype Sorts" pitchFamily="2" charset="2"/>
              <a:buNone/>
              <a:defRPr/>
            </a:pPr>
            <a:endParaRPr lang="en-US" kern="0" dirty="0">
              <a:solidFill>
                <a:schemeClr val="bg1"/>
              </a:solidFill>
              <a:ea typeface="ＭＳ Ｐゴシック" charset="-128"/>
            </a:endParaRPr>
          </a:p>
          <a:p>
            <a:pPr>
              <a:buFont typeface="Monotype Sorts" pitchFamily="2" charset="2"/>
              <a:buNone/>
              <a:defRPr/>
            </a:pPr>
            <a:endParaRPr lang="en-US" kern="0" dirty="0">
              <a:solidFill>
                <a:srgbClr val="CC3300"/>
              </a:solidFill>
              <a:ea typeface="ＭＳ Ｐゴシック"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pitchFamily="34" charset="0"/>
                <a:cs typeface="Arial" pitchFamily="34" charset="0"/>
              </a:rPr>
              <a:t>Another Definition</a:t>
            </a:r>
          </a:p>
        </p:txBody>
      </p:sp>
      <p:sp>
        <p:nvSpPr>
          <p:cNvPr id="26627" name="Text Box 5"/>
          <p:cNvSpPr txBox="1">
            <a:spLocks noChangeArrowheads="1"/>
          </p:cNvSpPr>
          <p:nvPr/>
        </p:nvSpPr>
        <p:spPr bwMode="auto">
          <a:xfrm>
            <a:off x="1371600" y="3352800"/>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2400">
                <a:solidFill>
                  <a:schemeClr val="tx1"/>
                </a:solidFill>
                <a:latin typeface="Arial" pitchFamily="34" charset="0"/>
              </a:rPr>
              <a:t> </a:t>
            </a:r>
          </a:p>
        </p:txBody>
      </p:sp>
      <p:sp>
        <p:nvSpPr>
          <p:cNvPr id="20" name="Text Box 6"/>
          <p:cNvSpPr txBox="1">
            <a:spLocks noChangeArrowheads="1"/>
          </p:cNvSpPr>
          <p:nvPr/>
        </p:nvSpPr>
        <p:spPr bwMode="auto">
          <a:xfrm>
            <a:off x="1219200" y="2514600"/>
            <a:ext cx="90900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fontAlgn="auto">
              <a:spcBef>
                <a:spcPts val="0"/>
              </a:spcBef>
              <a:spcAft>
                <a:spcPts val="0"/>
              </a:spcAft>
              <a:defRPr/>
            </a:pPr>
            <a:r>
              <a:rPr lang="en-US" sz="2600" b="0" kern="0" dirty="0">
                <a:solidFill>
                  <a:srgbClr val="C00000"/>
                </a:solidFill>
                <a:cs typeface="Arial" pitchFamily="34" charset="0"/>
              </a:rPr>
              <a:t>“Data-driven discovery of models and patterns from massive</a:t>
            </a:r>
            <a:br>
              <a:rPr lang="en-US" sz="2600" b="0" kern="0" dirty="0">
                <a:solidFill>
                  <a:srgbClr val="C00000"/>
                </a:solidFill>
                <a:cs typeface="Arial" pitchFamily="34" charset="0"/>
              </a:rPr>
            </a:br>
            <a:r>
              <a:rPr lang="en-US" sz="2600" b="0" kern="0" dirty="0">
                <a:solidFill>
                  <a:srgbClr val="C00000"/>
                </a:solidFill>
                <a:cs typeface="Arial" pitchFamily="34" charset="0"/>
              </a:rPr>
              <a:t> </a:t>
            </a:r>
          </a:p>
          <a:p>
            <a:pPr fontAlgn="auto">
              <a:spcBef>
                <a:spcPts val="0"/>
              </a:spcBef>
              <a:spcAft>
                <a:spcPts val="0"/>
              </a:spcAft>
              <a:defRPr/>
            </a:pPr>
            <a:r>
              <a:rPr lang="en-US" sz="2600" b="0" kern="0" dirty="0">
                <a:solidFill>
                  <a:srgbClr val="C00000"/>
                </a:solidFill>
                <a:cs typeface="Arial" pitchFamily="34" charset="0"/>
              </a:rPr>
              <a:t>      observational data sets”</a:t>
            </a:r>
          </a:p>
          <a:p>
            <a:pPr fontAlgn="auto">
              <a:spcBef>
                <a:spcPts val="0"/>
              </a:spcBef>
              <a:spcAft>
                <a:spcPts val="0"/>
              </a:spcAft>
              <a:defRPr/>
            </a:pPr>
            <a:endParaRPr lang="en-US" sz="2600" b="0" kern="0" dirty="0">
              <a:solidFill>
                <a:srgbClr val="C00000"/>
              </a:solidFill>
              <a:cs typeface="Arial" pitchFamily="34" charset="0"/>
            </a:endParaRPr>
          </a:p>
          <a:p>
            <a:pPr fontAlgn="auto">
              <a:spcBef>
                <a:spcPts val="0"/>
              </a:spcBef>
              <a:spcAft>
                <a:spcPts val="0"/>
              </a:spcAft>
              <a:defRPr/>
            </a:pPr>
            <a:endParaRPr lang="en-US" sz="2600" b="0" kern="0" dirty="0">
              <a:solidFill>
                <a:srgbClr val="C00000"/>
              </a:solidFill>
              <a:cs typeface="Arial" pitchFamily="34" charset="0"/>
            </a:endParaRPr>
          </a:p>
          <a:p>
            <a:pPr fontAlgn="auto">
              <a:spcBef>
                <a:spcPts val="0"/>
              </a:spcBef>
              <a:spcAft>
                <a:spcPts val="0"/>
              </a:spcAft>
              <a:defRPr/>
            </a:pPr>
            <a:endParaRPr lang="en-US" sz="2600" b="0" kern="0" dirty="0">
              <a:solidFill>
                <a:srgbClr val="C00000"/>
              </a:solidFill>
              <a:cs typeface="Arial" pitchFamily="34" charset="0"/>
            </a:endParaRPr>
          </a:p>
        </p:txBody>
      </p:sp>
      <p:sp>
        <p:nvSpPr>
          <p:cNvPr id="21" name="Rectangle 7"/>
          <p:cNvSpPr>
            <a:spLocks noChangeArrowheads="1"/>
          </p:cNvSpPr>
          <p:nvPr/>
        </p:nvSpPr>
        <p:spPr bwMode="auto">
          <a:xfrm>
            <a:off x="1408113" y="2590800"/>
            <a:ext cx="3241675"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nl-NL" sz="1800" kern="0">
              <a:solidFill>
                <a:sysClr val="windowText" lastClr="000000"/>
              </a:solidFill>
              <a:cs typeface="Arial" pitchFamily="34" charset="0"/>
            </a:endParaRPr>
          </a:p>
        </p:txBody>
      </p:sp>
      <p:sp>
        <p:nvSpPr>
          <p:cNvPr id="22" name="Line 8"/>
          <p:cNvSpPr>
            <a:spLocks noChangeShapeType="1"/>
          </p:cNvSpPr>
          <p:nvPr/>
        </p:nvSpPr>
        <p:spPr bwMode="auto">
          <a:xfrm flipH="1">
            <a:off x="1219200" y="2971800"/>
            <a:ext cx="530225" cy="1600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en-US" sz="1800" kern="0">
              <a:solidFill>
                <a:sysClr val="windowText" lastClr="000000"/>
              </a:solidFill>
              <a:cs typeface="Arial" pitchFamily="34" charset="0"/>
            </a:endParaRPr>
          </a:p>
        </p:txBody>
      </p:sp>
      <p:sp>
        <p:nvSpPr>
          <p:cNvPr id="26631" name="Text Box 9"/>
          <p:cNvSpPr txBox="1">
            <a:spLocks noChangeArrowheads="1"/>
          </p:cNvSpPr>
          <p:nvPr/>
        </p:nvSpPr>
        <p:spPr bwMode="auto">
          <a:xfrm>
            <a:off x="533400" y="4583113"/>
            <a:ext cx="1524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r>
              <a:rPr lang="en-US" sz="2100">
                <a:solidFill>
                  <a:schemeClr val="bg1"/>
                </a:solidFill>
                <a:latin typeface="Arial" pitchFamily="34" charset="0"/>
              </a:rPr>
              <a:t>Statistics,</a:t>
            </a:r>
          </a:p>
          <a:p>
            <a:pPr algn="ctr" eaLnBrk="1" hangingPunct="1"/>
            <a:r>
              <a:rPr lang="en-US" sz="2100">
                <a:solidFill>
                  <a:schemeClr val="bg1"/>
                </a:solidFill>
                <a:latin typeface="Arial" pitchFamily="34" charset="0"/>
              </a:rPr>
              <a:t>inference</a:t>
            </a:r>
          </a:p>
          <a:p>
            <a:pPr algn="ctr" eaLnBrk="1" hangingPunct="1"/>
            <a:endParaRPr lang="en-US" sz="2400">
              <a:solidFill>
                <a:schemeClr val="bg1"/>
              </a:solidFill>
              <a:latin typeface="Arial" pitchFamily="34" charset="0"/>
            </a:endParaRPr>
          </a:p>
          <a:p>
            <a:pPr eaLnBrk="1" hangingPunct="1"/>
            <a:endParaRPr lang="en-US" sz="2400">
              <a:solidFill>
                <a:schemeClr val="bg1"/>
              </a:solidFill>
              <a:latin typeface="Arial" pitchFamily="34" charset="0"/>
            </a:endParaRPr>
          </a:p>
        </p:txBody>
      </p:sp>
      <p:sp>
        <p:nvSpPr>
          <p:cNvPr id="24" name="Rectangle 10"/>
          <p:cNvSpPr>
            <a:spLocks noChangeArrowheads="1"/>
          </p:cNvSpPr>
          <p:nvPr/>
        </p:nvSpPr>
        <p:spPr bwMode="auto">
          <a:xfrm>
            <a:off x="5033963" y="2613025"/>
            <a:ext cx="3052762" cy="3587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nl-NL" sz="1800" kern="0">
              <a:solidFill>
                <a:sysClr val="windowText" lastClr="000000"/>
              </a:solidFill>
              <a:cs typeface="Arial" pitchFamily="34" charset="0"/>
            </a:endParaRPr>
          </a:p>
        </p:txBody>
      </p:sp>
      <p:sp>
        <p:nvSpPr>
          <p:cNvPr id="26633" name="Text Box 11"/>
          <p:cNvSpPr txBox="1">
            <a:spLocks noChangeArrowheads="1"/>
          </p:cNvSpPr>
          <p:nvPr/>
        </p:nvSpPr>
        <p:spPr bwMode="auto">
          <a:xfrm>
            <a:off x="4919663" y="4124325"/>
            <a:ext cx="21399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r>
              <a:rPr lang="en-US" sz="2100">
                <a:solidFill>
                  <a:schemeClr val="bg1"/>
                </a:solidFill>
                <a:latin typeface="Arial" pitchFamily="34" charset="0"/>
              </a:rPr>
              <a:t>Languages and</a:t>
            </a:r>
          </a:p>
          <a:p>
            <a:pPr algn="ctr" eaLnBrk="1" hangingPunct="1"/>
            <a:r>
              <a:rPr lang="en-US" sz="2100">
                <a:solidFill>
                  <a:schemeClr val="bg1"/>
                </a:solidFill>
                <a:latin typeface="Arial" pitchFamily="34" charset="0"/>
              </a:rPr>
              <a:t>Representations</a:t>
            </a:r>
          </a:p>
        </p:txBody>
      </p:sp>
      <p:sp>
        <p:nvSpPr>
          <p:cNvPr id="26" name="Line 12"/>
          <p:cNvSpPr>
            <a:spLocks noChangeShapeType="1"/>
          </p:cNvSpPr>
          <p:nvPr/>
        </p:nvSpPr>
        <p:spPr bwMode="auto">
          <a:xfrm flipH="1">
            <a:off x="5997575" y="2971800"/>
            <a:ext cx="0" cy="99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en-US" sz="1800" kern="0">
              <a:solidFill>
                <a:sysClr val="windowText" lastClr="000000"/>
              </a:solidFill>
              <a:cs typeface="Arial" pitchFamily="34" charset="0"/>
            </a:endParaRPr>
          </a:p>
        </p:txBody>
      </p:sp>
      <p:sp>
        <p:nvSpPr>
          <p:cNvPr id="27" name="Rectangle 13"/>
          <p:cNvSpPr>
            <a:spLocks noChangeArrowheads="1"/>
          </p:cNvSpPr>
          <p:nvPr/>
        </p:nvSpPr>
        <p:spPr bwMode="auto">
          <a:xfrm>
            <a:off x="8878888" y="2590800"/>
            <a:ext cx="12954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nl-NL" sz="1800" kern="0">
              <a:solidFill>
                <a:sysClr val="windowText" lastClr="000000"/>
              </a:solidFill>
              <a:cs typeface="Arial" pitchFamily="34" charset="0"/>
            </a:endParaRPr>
          </a:p>
        </p:txBody>
      </p:sp>
      <p:sp>
        <p:nvSpPr>
          <p:cNvPr id="28" name="Line 14"/>
          <p:cNvSpPr>
            <a:spLocks noChangeShapeType="1"/>
          </p:cNvSpPr>
          <p:nvPr/>
        </p:nvSpPr>
        <p:spPr bwMode="auto">
          <a:xfrm flipH="1">
            <a:off x="9671050" y="2971800"/>
            <a:ext cx="0" cy="99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en-US" sz="1800" kern="0">
              <a:solidFill>
                <a:sysClr val="windowText" lastClr="000000"/>
              </a:solidFill>
              <a:cs typeface="Arial" pitchFamily="34" charset="0"/>
            </a:endParaRPr>
          </a:p>
        </p:txBody>
      </p:sp>
      <p:sp>
        <p:nvSpPr>
          <p:cNvPr id="26637" name="Text Box 15"/>
          <p:cNvSpPr txBox="1">
            <a:spLocks noChangeArrowheads="1"/>
          </p:cNvSpPr>
          <p:nvPr/>
        </p:nvSpPr>
        <p:spPr bwMode="auto">
          <a:xfrm>
            <a:off x="8439150" y="3940175"/>
            <a:ext cx="2351088"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2100">
                <a:solidFill>
                  <a:schemeClr val="bg1"/>
                </a:solidFill>
                <a:latin typeface="Arial" pitchFamily="34" charset="0"/>
              </a:rPr>
              <a:t>Engineering,</a:t>
            </a:r>
          </a:p>
          <a:p>
            <a:pPr eaLnBrk="1" hangingPunct="1"/>
            <a:r>
              <a:rPr lang="en-US" sz="2100">
                <a:solidFill>
                  <a:schemeClr val="bg1"/>
                </a:solidFill>
                <a:latin typeface="Arial" pitchFamily="34" charset="0"/>
              </a:rPr>
              <a:t>data management</a:t>
            </a:r>
          </a:p>
          <a:p>
            <a:pPr eaLnBrk="1" hangingPunct="1"/>
            <a:endParaRPr lang="en-US" sz="2000">
              <a:solidFill>
                <a:schemeClr val="bg1"/>
              </a:solidFill>
              <a:latin typeface="Arial" pitchFamily="34" charset="0"/>
            </a:endParaRPr>
          </a:p>
          <a:p>
            <a:pPr eaLnBrk="1" hangingPunct="1"/>
            <a:endParaRPr lang="en-US" sz="2000">
              <a:solidFill>
                <a:schemeClr val="bg1"/>
              </a:solidFill>
              <a:latin typeface="Arial" pitchFamily="34" charset="0"/>
            </a:endParaRPr>
          </a:p>
        </p:txBody>
      </p:sp>
      <p:sp>
        <p:nvSpPr>
          <p:cNvPr id="30" name="Rectangle 16"/>
          <p:cNvSpPr>
            <a:spLocks noChangeArrowheads="1"/>
          </p:cNvSpPr>
          <p:nvPr/>
        </p:nvSpPr>
        <p:spPr bwMode="auto">
          <a:xfrm>
            <a:off x="1835150" y="3365500"/>
            <a:ext cx="2754313"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nl-NL" sz="1800" kern="0">
              <a:solidFill>
                <a:sysClr val="windowText" lastClr="000000"/>
              </a:solidFill>
              <a:cs typeface="Arial" pitchFamily="34" charset="0"/>
            </a:endParaRPr>
          </a:p>
        </p:txBody>
      </p:sp>
      <p:sp>
        <p:nvSpPr>
          <p:cNvPr id="31" name="Line 17"/>
          <p:cNvSpPr>
            <a:spLocks noChangeShapeType="1"/>
          </p:cNvSpPr>
          <p:nvPr/>
        </p:nvSpPr>
        <p:spPr bwMode="auto">
          <a:xfrm flipH="1">
            <a:off x="2925763" y="3746500"/>
            <a:ext cx="92075" cy="914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en-US" sz="1800" kern="0">
              <a:solidFill>
                <a:sysClr val="windowText" lastClr="000000"/>
              </a:solidFill>
              <a:cs typeface="Arial" pitchFamily="34" charset="0"/>
            </a:endParaRPr>
          </a:p>
        </p:txBody>
      </p:sp>
      <p:sp>
        <p:nvSpPr>
          <p:cNvPr id="26640" name="Text Box 18"/>
          <p:cNvSpPr txBox="1">
            <a:spLocks noChangeArrowheads="1"/>
          </p:cNvSpPr>
          <p:nvPr/>
        </p:nvSpPr>
        <p:spPr bwMode="auto">
          <a:xfrm>
            <a:off x="2057400" y="46482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r>
              <a:rPr lang="en-US" sz="2100">
                <a:solidFill>
                  <a:schemeClr val="bg1"/>
                </a:solidFill>
                <a:latin typeface="Arial" pitchFamily="34" charset="0"/>
              </a:rPr>
              <a:t>Retrospective analysis</a:t>
            </a:r>
          </a:p>
          <a:p>
            <a:pPr eaLnBrk="1" hangingPunct="1"/>
            <a:endParaRPr lang="en-US" sz="2400">
              <a:solidFill>
                <a:schemeClr val="bg1"/>
              </a:solidFill>
              <a:latin typeface="Arial" pitchFamily="34" charset="0"/>
            </a:endParaRPr>
          </a:p>
          <a:p>
            <a:pPr eaLnBrk="1" hangingPunct="1"/>
            <a:endParaRPr lang="en-US" sz="2400">
              <a:solidFill>
                <a:schemeClr val="bg1"/>
              </a:solidFill>
              <a:latin typeface="Arial" pitchFamily="34" charset="0"/>
            </a:endParaRPr>
          </a:p>
        </p:txBody>
      </p:sp>
      <p:sp>
        <p:nvSpPr>
          <p:cNvPr id="33" name="Text Box 19"/>
          <p:cNvSpPr txBox="1">
            <a:spLocks noChangeArrowheads="1"/>
          </p:cNvSpPr>
          <p:nvPr/>
        </p:nvSpPr>
        <p:spPr bwMode="auto">
          <a:xfrm>
            <a:off x="9102725" y="6821488"/>
            <a:ext cx="21447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fontAlgn="auto">
              <a:spcBef>
                <a:spcPct val="50000"/>
              </a:spcBef>
              <a:spcAft>
                <a:spcPts val="0"/>
              </a:spcAft>
              <a:defRPr/>
            </a:pPr>
            <a:r>
              <a:rPr lang="en-US" sz="1600" b="0" i="1" kern="0" dirty="0">
                <a:solidFill>
                  <a:srgbClr val="000000"/>
                </a:solidFill>
                <a:cs typeface="Arial" pitchFamily="34" charset="0"/>
              </a:rPr>
              <a:t>Smyth, 2003</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atin typeface="Arial" pitchFamily="34" charset="0"/>
                <a:cs typeface="Arial" pitchFamily="34" charset="0"/>
              </a:rPr>
              <a:t>What is (not) Data Mining?</a:t>
            </a:r>
          </a:p>
        </p:txBody>
      </p:sp>
      <p:sp>
        <p:nvSpPr>
          <p:cNvPr id="2" name="Content Placeholder 1"/>
          <p:cNvSpPr>
            <a:spLocks noGrp="1"/>
          </p:cNvSpPr>
          <p:nvPr>
            <p:ph sz="half" idx="1"/>
          </p:nvPr>
        </p:nvSpPr>
        <p:spPr>
          <a:xfrm>
            <a:off x="584200" y="2139950"/>
            <a:ext cx="5807075" cy="6783388"/>
          </a:xfrm>
        </p:spPr>
        <p:txBody>
          <a:bodyPr/>
          <a:lstStyle/>
          <a:p>
            <a:pPr eaLnBrk="1" hangingPunct="1">
              <a:lnSpc>
                <a:spcPct val="95000"/>
              </a:lnSpc>
              <a:spcBef>
                <a:spcPct val="20000"/>
              </a:spcBef>
              <a:spcAft>
                <a:spcPts val="575"/>
              </a:spcAft>
              <a:buSzPct val="75000"/>
              <a:buFont typeface="Arial" pitchFamily="34" charset="0"/>
              <a:buChar char="•"/>
              <a:defRPr/>
            </a:pPr>
            <a:r>
              <a:rPr lang="en-US" sz="2500" dirty="0"/>
              <a:t>What is not Data Mining?</a:t>
            </a:r>
          </a:p>
          <a:p>
            <a:pPr lvl="1" eaLnBrk="1" hangingPunct="1">
              <a:lnSpc>
                <a:spcPct val="95000"/>
              </a:lnSpc>
              <a:spcBef>
                <a:spcPct val="60000"/>
              </a:spcBef>
              <a:spcAft>
                <a:spcPts val="575"/>
              </a:spcAft>
              <a:buSzPct val="100000"/>
              <a:buFont typeface="Arial" pitchFamily="34" charset="0"/>
              <a:buChar char="•"/>
              <a:defRPr/>
            </a:pPr>
            <a:r>
              <a:rPr lang="en-US" sz="2100" dirty="0"/>
              <a:t>Look up phone number in phone directory </a:t>
            </a:r>
          </a:p>
          <a:p>
            <a:pPr lvl="1" eaLnBrk="1" hangingPunct="1">
              <a:lnSpc>
                <a:spcPct val="95000"/>
              </a:lnSpc>
              <a:spcAft>
                <a:spcPts val="575"/>
              </a:spcAft>
              <a:buSzPct val="100000"/>
              <a:buFont typeface="Arial" pitchFamily="34" charset="0"/>
              <a:buChar char="•"/>
              <a:defRPr/>
            </a:pPr>
            <a:r>
              <a:rPr lang="en-US" sz="2100" dirty="0"/>
              <a:t>Query a Web search engine for information about “Amazon”</a:t>
            </a:r>
          </a:p>
          <a:p>
            <a:pPr marL="0" indent="0" eaLnBrk="1" hangingPunct="1">
              <a:spcBef>
                <a:spcPct val="50000"/>
              </a:spcBef>
              <a:buFontTx/>
              <a:buNone/>
              <a:defRPr/>
            </a:pPr>
            <a:endParaRPr lang="en-US" dirty="0"/>
          </a:p>
        </p:txBody>
      </p:sp>
      <p:sp>
        <p:nvSpPr>
          <p:cNvPr id="28676" name="Content Placeholder 2"/>
          <p:cNvSpPr>
            <a:spLocks noGrp="1"/>
          </p:cNvSpPr>
          <p:nvPr>
            <p:ph sz="half" idx="2"/>
          </p:nvPr>
        </p:nvSpPr>
        <p:spPr>
          <a:xfrm>
            <a:off x="6608763" y="2139950"/>
            <a:ext cx="5807075" cy="6854825"/>
          </a:xfrm>
        </p:spPr>
        <p:txBody>
          <a:bodyPr/>
          <a:lstStyle/>
          <a:p>
            <a:pPr eaLnBrk="1" hangingPunct="1">
              <a:lnSpc>
                <a:spcPct val="95000"/>
              </a:lnSpc>
              <a:spcBef>
                <a:spcPct val="20000"/>
              </a:spcBef>
              <a:spcAft>
                <a:spcPts val="575"/>
              </a:spcAft>
              <a:buSzPct val="75000"/>
            </a:pPr>
            <a:r>
              <a:rPr lang="en-US" sz="2500">
                <a:latin typeface="Arial" pitchFamily="34" charset="0"/>
                <a:cs typeface="Arial" pitchFamily="34" charset="0"/>
              </a:rPr>
              <a:t>What is Data Mining?</a:t>
            </a:r>
          </a:p>
          <a:p>
            <a:pPr lvl="1" eaLnBrk="1" hangingPunct="1">
              <a:lnSpc>
                <a:spcPct val="95000"/>
              </a:lnSpc>
              <a:spcBef>
                <a:spcPct val="20000"/>
              </a:spcBef>
              <a:spcAft>
                <a:spcPts val="575"/>
              </a:spcAft>
              <a:buFont typeface="Arial" pitchFamily="34" charset="0"/>
              <a:buChar char="•"/>
            </a:pPr>
            <a:r>
              <a:rPr lang="en-US" sz="2100"/>
              <a:t>Certain names are more prevalent in certain US locations (O’Brien, O’Rurke, O’Reilly… in Boston area)</a:t>
            </a:r>
          </a:p>
          <a:p>
            <a:pPr lvl="1" eaLnBrk="1" hangingPunct="1">
              <a:lnSpc>
                <a:spcPct val="95000"/>
              </a:lnSpc>
              <a:spcBef>
                <a:spcPct val="20000"/>
              </a:spcBef>
              <a:spcAft>
                <a:spcPts val="575"/>
              </a:spcAft>
              <a:buFont typeface="Arial" pitchFamily="34" charset="0"/>
              <a:buChar char="•"/>
            </a:pPr>
            <a:r>
              <a:rPr lang="en-US" sz="2100"/>
              <a:t>Group together similar documents returned by search engine according to their context (e.g. Amazon rainforest vs. Amazon.com)</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title"/>
          </p:nvPr>
        </p:nvSpPr>
        <p:spPr/>
        <p:txBody>
          <a:bodyPr lIns="0" rIns="0"/>
          <a:lstStyle/>
          <a:p>
            <a:r>
              <a:rPr lang="en-US">
                <a:latin typeface="Arial" pitchFamily="34" charset="0"/>
                <a:cs typeface="Arial" pitchFamily="34" charset="0"/>
              </a:rPr>
              <a:t>Origins of Data Mining</a:t>
            </a:r>
          </a:p>
        </p:txBody>
      </p:sp>
      <p:sp>
        <p:nvSpPr>
          <p:cNvPr id="27650" name="Rectangle 2"/>
          <p:cNvSpPr>
            <a:spLocks noGrp="1" noChangeArrowheads="1"/>
          </p:cNvSpPr>
          <p:nvPr>
            <p:ph idx="1"/>
          </p:nvPr>
        </p:nvSpPr>
        <p:spPr/>
        <p:txBody>
          <a:bodyPr/>
          <a:lstStyle/>
          <a:p>
            <a:pPr>
              <a:defRPr/>
            </a:pPr>
            <a:r>
              <a:rPr lang="en-US" dirty="0">
                <a:ea typeface="ＭＳ Ｐゴシック" charset="-128"/>
              </a:rPr>
              <a:t>Draws ideas from machine learning/AI, pattern recognition, statistics, and database systems</a:t>
            </a:r>
          </a:p>
          <a:p>
            <a:pPr>
              <a:defRPr/>
            </a:pPr>
            <a:endParaRPr lang="en-US" dirty="0">
              <a:ea typeface="ＭＳ Ｐゴシック" charset="-128"/>
            </a:endParaRPr>
          </a:p>
          <a:p>
            <a:pPr>
              <a:defRPr/>
            </a:pPr>
            <a:r>
              <a:rPr lang="en-US" dirty="0">
                <a:ea typeface="ＭＳ Ｐゴシック" charset="-128"/>
              </a:rPr>
              <a:t>Traditional techniques may be</a:t>
            </a:r>
            <a:br>
              <a:rPr lang="en-US" dirty="0">
                <a:ea typeface="ＭＳ Ｐゴシック" charset="-128"/>
              </a:rPr>
            </a:br>
            <a:r>
              <a:rPr lang="en-US" dirty="0">
                <a:ea typeface="ＭＳ Ｐゴシック" charset="-128"/>
              </a:rPr>
              <a:t>unsuitable due to </a:t>
            </a:r>
          </a:p>
          <a:p>
            <a:pPr lvl="1">
              <a:defRPr/>
            </a:pPr>
            <a:r>
              <a:rPr lang="en-US" dirty="0">
                <a:ea typeface="ＭＳ Ｐゴシック" charset="-128"/>
              </a:rPr>
              <a:t>Enormity of data</a:t>
            </a:r>
          </a:p>
          <a:p>
            <a:pPr lvl="1">
              <a:defRPr/>
            </a:pPr>
            <a:r>
              <a:rPr lang="en-US" dirty="0">
                <a:ea typeface="ＭＳ Ｐゴシック" charset="-128"/>
              </a:rPr>
              <a:t>High dimensionality of data</a:t>
            </a:r>
          </a:p>
          <a:p>
            <a:pPr lvl="1">
              <a:defRPr/>
            </a:pPr>
            <a:r>
              <a:rPr lang="en-US" dirty="0">
                <a:ea typeface="ＭＳ Ｐゴシック" charset="-128"/>
              </a:rPr>
              <a:t>Heterogeneous, distributed nature </a:t>
            </a:r>
            <a:br>
              <a:rPr lang="en-US" dirty="0">
                <a:ea typeface="ＭＳ Ｐゴシック" charset="-128"/>
              </a:rPr>
            </a:br>
            <a:r>
              <a:rPr lang="en-US" dirty="0">
                <a:ea typeface="ＭＳ Ｐゴシック" charset="-128"/>
              </a:rPr>
              <a:t>of data</a:t>
            </a:r>
          </a:p>
        </p:txBody>
      </p:sp>
      <p:sp>
        <p:nvSpPr>
          <p:cNvPr id="29700" name="Oval 3"/>
          <p:cNvSpPr>
            <a:spLocks noChangeArrowheads="1"/>
          </p:cNvSpPr>
          <p:nvPr/>
        </p:nvSpPr>
        <p:spPr bwMode="auto">
          <a:xfrm>
            <a:off x="8343900" y="5859463"/>
            <a:ext cx="2551113" cy="2384425"/>
          </a:xfrm>
          <a:prstGeom prst="ellipse">
            <a:avLst/>
          </a:prstGeom>
          <a:solidFill>
            <a:schemeClr val="accent2">
              <a:alpha val="50195"/>
            </a:schemeClr>
          </a:solidFill>
          <a:ln w="12700">
            <a:solidFill>
              <a:schemeClr val="tx1"/>
            </a:solidFill>
            <a:round/>
            <a:headEnd type="none" w="sm" len="sm"/>
            <a:tailEnd type="none" w="sm" len="sm"/>
          </a:ln>
        </p:spPr>
        <p:txBody>
          <a:bodyPr wrap="none" lIns="130046" tIns="65023" rIns="130046" bIns="65023" anchor="ctr"/>
          <a:lstStyle/>
          <a:p>
            <a:endParaRPr lang="nl-NL"/>
          </a:p>
        </p:txBody>
      </p:sp>
      <p:sp>
        <p:nvSpPr>
          <p:cNvPr id="29701" name="Oval 4"/>
          <p:cNvSpPr>
            <a:spLocks noChangeArrowheads="1"/>
          </p:cNvSpPr>
          <p:nvPr/>
        </p:nvSpPr>
        <p:spPr bwMode="auto">
          <a:xfrm>
            <a:off x="6573838" y="2860675"/>
            <a:ext cx="3071812" cy="2998788"/>
          </a:xfrm>
          <a:prstGeom prst="ellipse">
            <a:avLst/>
          </a:prstGeom>
          <a:solidFill>
            <a:srgbClr val="CC3300">
              <a:alpha val="50195"/>
            </a:srgbClr>
          </a:solidFill>
          <a:ln w="12700">
            <a:solidFill>
              <a:schemeClr val="tx1"/>
            </a:solidFill>
            <a:round/>
            <a:headEnd type="none" w="sm" len="sm"/>
            <a:tailEnd type="none" w="sm" len="sm"/>
          </a:ln>
        </p:spPr>
        <p:txBody>
          <a:bodyPr wrap="none" lIns="130046" tIns="65023" rIns="130046" bIns="65023" anchor="ctr"/>
          <a:lstStyle/>
          <a:p>
            <a:endParaRPr lang="nl-NL"/>
          </a:p>
        </p:txBody>
      </p:sp>
      <p:sp>
        <p:nvSpPr>
          <p:cNvPr id="29702" name="Oval 9"/>
          <p:cNvSpPr>
            <a:spLocks noChangeArrowheads="1"/>
          </p:cNvSpPr>
          <p:nvPr/>
        </p:nvSpPr>
        <p:spPr bwMode="auto">
          <a:xfrm>
            <a:off x="9102725" y="2968625"/>
            <a:ext cx="3160713" cy="2998788"/>
          </a:xfrm>
          <a:prstGeom prst="ellipse">
            <a:avLst/>
          </a:prstGeom>
          <a:solidFill>
            <a:srgbClr val="00B050">
              <a:alpha val="50195"/>
            </a:srgbClr>
          </a:solidFill>
          <a:ln w="12700">
            <a:solidFill>
              <a:schemeClr val="tx1"/>
            </a:solidFill>
            <a:round/>
            <a:headEnd type="none" w="sm" len="sm"/>
            <a:tailEnd type="none" w="sm" len="sm"/>
          </a:ln>
        </p:spPr>
        <p:txBody>
          <a:bodyPr wrap="none" lIns="130046" tIns="65023" rIns="130046" bIns="65023" anchor="ctr"/>
          <a:lstStyle/>
          <a:p>
            <a:endParaRPr lang="nl-NL"/>
          </a:p>
        </p:txBody>
      </p:sp>
      <p:sp>
        <p:nvSpPr>
          <p:cNvPr id="29703" name="Text Box 10"/>
          <p:cNvSpPr txBox="1">
            <a:spLocks noChangeArrowheads="1"/>
          </p:cNvSpPr>
          <p:nvPr/>
        </p:nvSpPr>
        <p:spPr bwMode="auto">
          <a:xfrm>
            <a:off x="9372600" y="3725863"/>
            <a:ext cx="303371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65023" rIns="0"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2600"/>
              <a:t>Machine Learning /</a:t>
            </a:r>
          </a:p>
          <a:p>
            <a:pPr algn="ctr" eaLnBrk="1" hangingPunct="1">
              <a:spcBef>
                <a:spcPct val="15000"/>
              </a:spcBef>
            </a:pPr>
            <a:r>
              <a:rPr lang="en-US" sz="2600"/>
              <a:t>Pattern </a:t>
            </a:r>
            <a:br>
              <a:rPr lang="en-US" sz="2600"/>
            </a:br>
            <a:r>
              <a:rPr lang="en-US" sz="2600"/>
              <a:t> Recognition</a:t>
            </a:r>
          </a:p>
        </p:txBody>
      </p:sp>
      <p:sp>
        <p:nvSpPr>
          <p:cNvPr id="29704" name="Text Box 11"/>
          <p:cNvSpPr txBox="1">
            <a:spLocks noChangeArrowheads="1"/>
          </p:cNvSpPr>
          <p:nvPr/>
        </p:nvSpPr>
        <p:spPr bwMode="auto">
          <a:xfrm>
            <a:off x="7043738" y="3705225"/>
            <a:ext cx="195103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50000"/>
              </a:spcBef>
            </a:pPr>
            <a:r>
              <a:rPr lang="en-US" sz="2600"/>
              <a:t>Statistics/</a:t>
            </a:r>
            <a:br>
              <a:rPr lang="en-US" sz="2600"/>
            </a:br>
            <a:r>
              <a:rPr lang="en-US" sz="2600"/>
              <a:t>AI</a:t>
            </a:r>
          </a:p>
        </p:txBody>
      </p:sp>
      <p:sp>
        <p:nvSpPr>
          <p:cNvPr id="29705" name="Oval 12"/>
          <p:cNvSpPr>
            <a:spLocks noChangeArrowheads="1"/>
          </p:cNvSpPr>
          <p:nvPr/>
        </p:nvSpPr>
        <p:spPr bwMode="auto">
          <a:xfrm>
            <a:off x="7870825" y="4594225"/>
            <a:ext cx="2397125" cy="2195513"/>
          </a:xfrm>
          <a:prstGeom prst="ellipse">
            <a:avLst/>
          </a:prstGeom>
          <a:solidFill>
            <a:srgbClr val="66CCFF">
              <a:alpha val="50195"/>
            </a:srgbClr>
          </a:solidFill>
          <a:ln w="12700">
            <a:solidFill>
              <a:schemeClr val="tx1"/>
            </a:solidFill>
            <a:round/>
            <a:headEnd type="none" w="sm" len="sm"/>
            <a:tailEnd type="none" w="sm" len="sm"/>
          </a:ln>
        </p:spPr>
        <p:txBody>
          <a:bodyPr wrap="none" lIns="130046" tIns="65023" rIns="130046" bIns="65023" anchor="ctr"/>
          <a:lstStyle/>
          <a:p>
            <a:pPr algn="ctr"/>
            <a:r>
              <a:rPr lang="en-US" sz="2600"/>
              <a:t>Data Mining</a:t>
            </a:r>
          </a:p>
        </p:txBody>
      </p:sp>
      <p:sp>
        <p:nvSpPr>
          <p:cNvPr id="29706" name="Text Box 13"/>
          <p:cNvSpPr txBox="1">
            <a:spLocks noChangeArrowheads="1"/>
          </p:cNvSpPr>
          <p:nvPr/>
        </p:nvSpPr>
        <p:spPr bwMode="auto">
          <a:xfrm>
            <a:off x="8907463" y="6677025"/>
            <a:ext cx="205898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2600"/>
              <a:t>Database systems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4" descr="history"/>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16313" y="2500313"/>
            <a:ext cx="5689600" cy="5616575"/>
          </a:xfrm>
        </p:spPr>
      </p:pic>
      <p:sp>
        <p:nvSpPr>
          <p:cNvPr id="30723" name="Rectangle 2"/>
          <p:cNvSpPr>
            <a:spLocks noGrp="1" noChangeArrowheads="1"/>
          </p:cNvSpPr>
          <p:nvPr>
            <p:ph type="title"/>
          </p:nvPr>
        </p:nvSpPr>
        <p:spPr/>
        <p:txBody>
          <a:bodyPr/>
          <a:lstStyle/>
          <a:p>
            <a:r>
              <a:rPr lang="en-US">
                <a:latin typeface="Arial" pitchFamily="34" charset="0"/>
                <a:cs typeface="Arial" pitchFamily="34" charset="0"/>
              </a:rPr>
              <a:t>Data Mining Development</a:t>
            </a:r>
          </a:p>
        </p:txBody>
      </p:sp>
      <p:sp>
        <p:nvSpPr>
          <p:cNvPr id="30724" name="Text Box 3"/>
          <p:cNvSpPr txBox="1">
            <a:spLocks noChangeArrowheads="1"/>
          </p:cNvSpPr>
          <p:nvPr/>
        </p:nvSpPr>
        <p:spPr bwMode="auto">
          <a:xfrm>
            <a:off x="10404475" y="2166938"/>
            <a:ext cx="31654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endParaRPr lang="nl-NL" sz="3400">
              <a:latin typeface="Times New Roman" pitchFamily="18" charset="0"/>
            </a:endParaRPr>
          </a:p>
        </p:txBody>
      </p:sp>
      <p:sp>
        <p:nvSpPr>
          <p:cNvPr id="783364" name="Text Box 4"/>
          <p:cNvSpPr txBox="1">
            <a:spLocks noChangeArrowheads="1"/>
          </p:cNvSpPr>
          <p:nvPr/>
        </p:nvSpPr>
        <p:spPr bwMode="auto">
          <a:xfrm>
            <a:off x="7113588" y="1620838"/>
            <a:ext cx="457358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marL="365760" indent="-365760" eaLnBrk="1" hangingPunct="1">
              <a:buClr>
                <a:srgbClr val="C00000"/>
              </a:buClr>
              <a:buFontTx/>
              <a:buChar char="•"/>
              <a:defRPr/>
            </a:pPr>
            <a:r>
              <a:rPr lang="en-US" sz="2500" dirty="0">
                <a:solidFill>
                  <a:schemeClr val="bg1"/>
                </a:solidFill>
                <a:cs typeface="Arial" pitchFamily="34" charset="0"/>
              </a:rPr>
              <a:t>Similarity measures</a:t>
            </a:r>
          </a:p>
          <a:p>
            <a:pPr marL="365760" indent="-365760" eaLnBrk="1" hangingPunct="1">
              <a:buClr>
                <a:srgbClr val="C00000"/>
              </a:buClr>
              <a:buFontTx/>
              <a:buChar char="•"/>
              <a:defRPr/>
            </a:pPr>
            <a:r>
              <a:rPr lang="en-US" sz="2500" dirty="0">
                <a:solidFill>
                  <a:schemeClr val="bg1"/>
                </a:solidFill>
                <a:cs typeface="Arial" pitchFamily="34" charset="0"/>
              </a:rPr>
              <a:t>Hierarchical clustering</a:t>
            </a:r>
          </a:p>
          <a:p>
            <a:pPr marL="365760" indent="-365760" eaLnBrk="1" hangingPunct="1">
              <a:buClr>
                <a:srgbClr val="C00000"/>
              </a:buClr>
              <a:buFontTx/>
              <a:buChar char="•"/>
              <a:defRPr/>
            </a:pPr>
            <a:r>
              <a:rPr lang="en-US" sz="2500" dirty="0">
                <a:solidFill>
                  <a:schemeClr val="bg1"/>
                </a:solidFill>
                <a:cs typeface="Arial" pitchFamily="34" charset="0"/>
              </a:rPr>
              <a:t>IR systems</a:t>
            </a:r>
          </a:p>
          <a:p>
            <a:pPr marL="365760" indent="-365760" eaLnBrk="1" hangingPunct="1">
              <a:buClr>
                <a:srgbClr val="C00000"/>
              </a:buClr>
              <a:buFontTx/>
              <a:buChar char="•"/>
              <a:defRPr/>
            </a:pPr>
            <a:r>
              <a:rPr lang="en-US" sz="2500" dirty="0">
                <a:solidFill>
                  <a:schemeClr val="bg1"/>
                </a:solidFill>
                <a:cs typeface="Arial" pitchFamily="34" charset="0"/>
              </a:rPr>
              <a:t>Imprecise queries</a:t>
            </a:r>
          </a:p>
          <a:p>
            <a:pPr marL="365760" indent="-365760" eaLnBrk="1" hangingPunct="1">
              <a:buClr>
                <a:srgbClr val="C00000"/>
              </a:buClr>
              <a:buFontTx/>
              <a:buChar char="•"/>
              <a:defRPr/>
            </a:pPr>
            <a:r>
              <a:rPr lang="en-US" sz="2500" dirty="0">
                <a:solidFill>
                  <a:schemeClr val="bg1"/>
                </a:solidFill>
                <a:cs typeface="Arial" pitchFamily="34" charset="0"/>
              </a:rPr>
              <a:t>Textual data</a:t>
            </a:r>
          </a:p>
          <a:p>
            <a:pPr marL="365760" indent="-365760" eaLnBrk="1" hangingPunct="1">
              <a:buClr>
                <a:srgbClr val="C00000"/>
              </a:buClr>
              <a:buFontTx/>
              <a:buChar char="•"/>
              <a:defRPr/>
            </a:pPr>
            <a:r>
              <a:rPr lang="en-US" sz="2500" dirty="0">
                <a:solidFill>
                  <a:schemeClr val="bg1"/>
                </a:solidFill>
                <a:cs typeface="Arial" pitchFamily="34" charset="0"/>
              </a:rPr>
              <a:t>Web search engines</a:t>
            </a:r>
          </a:p>
          <a:p>
            <a:pPr eaLnBrk="1" hangingPunct="1">
              <a:defRPr/>
            </a:pPr>
            <a:endParaRPr lang="en-US" sz="2500" dirty="0">
              <a:solidFill>
                <a:schemeClr val="bg1"/>
              </a:solidFill>
              <a:cs typeface="Arial" pitchFamily="34" charset="0"/>
            </a:endParaRPr>
          </a:p>
        </p:txBody>
      </p:sp>
      <p:sp>
        <p:nvSpPr>
          <p:cNvPr id="783365" name="Text Box 5"/>
          <p:cNvSpPr txBox="1">
            <a:spLocks noChangeArrowheads="1"/>
          </p:cNvSpPr>
          <p:nvPr/>
        </p:nvSpPr>
        <p:spPr bwMode="auto">
          <a:xfrm>
            <a:off x="8128000" y="4765675"/>
            <a:ext cx="4573588"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marL="365125" indent="-365125"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buClr>
                <a:srgbClr val="C00000"/>
              </a:buClr>
              <a:buFontTx/>
              <a:buChar char="•"/>
            </a:pPr>
            <a:r>
              <a:rPr lang="en-US" sz="2500">
                <a:solidFill>
                  <a:schemeClr val="bg1"/>
                </a:solidFill>
              </a:rPr>
              <a:t>Bayes theorem</a:t>
            </a:r>
          </a:p>
          <a:p>
            <a:pPr eaLnBrk="1" hangingPunct="1">
              <a:buClr>
                <a:srgbClr val="C00000"/>
              </a:buClr>
              <a:buFontTx/>
              <a:buChar char="•"/>
            </a:pPr>
            <a:r>
              <a:rPr lang="en-US" sz="2500">
                <a:solidFill>
                  <a:schemeClr val="bg1"/>
                </a:solidFill>
              </a:rPr>
              <a:t>Regression analysis</a:t>
            </a:r>
          </a:p>
          <a:p>
            <a:pPr eaLnBrk="1" hangingPunct="1">
              <a:buClr>
                <a:srgbClr val="C00000"/>
              </a:buClr>
              <a:buFontTx/>
              <a:buChar char="•"/>
            </a:pPr>
            <a:r>
              <a:rPr lang="en-US" sz="2500">
                <a:solidFill>
                  <a:schemeClr val="bg1"/>
                </a:solidFill>
              </a:rPr>
              <a:t>EM algorithm</a:t>
            </a:r>
          </a:p>
          <a:p>
            <a:pPr eaLnBrk="1" hangingPunct="1">
              <a:buClr>
                <a:srgbClr val="C00000"/>
              </a:buClr>
              <a:buFontTx/>
              <a:buChar char="•"/>
            </a:pPr>
            <a:r>
              <a:rPr lang="en-US" sz="2500">
                <a:solidFill>
                  <a:schemeClr val="bg1"/>
                </a:solidFill>
              </a:rPr>
              <a:t>K-means clustering</a:t>
            </a:r>
          </a:p>
          <a:p>
            <a:pPr eaLnBrk="1" hangingPunct="1">
              <a:buClr>
                <a:srgbClr val="C00000"/>
              </a:buClr>
              <a:buFontTx/>
              <a:buChar char="•"/>
            </a:pPr>
            <a:r>
              <a:rPr lang="en-US" sz="2500">
                <a:solidFill>
                  <a:schemeClr val="bg1"/>
                </a:solidFill>
              </a:rPr>
              <a:t>Time series analysis</a:t>
            </a:r>
          </a:p>
        </p:txBody>
      </p:sp>
      <p:sp>
        <p:nvSpPr>
          <p:cNvPr id="783366" name="Text Box 6"/>
          <p:cNvSpPr txBox="1">
            <a:spLocks noChangeArrowheads="1"/>
          </p:cNvSpPr>
          <p:nvPr/>
        </p:nvSpPr>
        <p:spPr bwMode="auto">
          <a:xfrm>
            <a:off x="8662988" y="7043738"/>
            <a:ext cx="40386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marL="365125" indent="-365125"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buClr>
                <a:srgbClr val="C00000"/>
              </a:buClr>
              <a:buFontTx/>
              <a:buChar char="•"/>
            </a:pPr>
            <a:r>
              <a:rPr lang="en-US" sz="2500">
                <a:solidFill>
                  <a:schemeClr val="bg1"/>
                </a:solidFill>
              </a:rPr>
              <a:t>Neural networks</a:t>
            </a:r>
          </a:p>
          <a:p>
            <a:pPr eaLnBrk="1" hangingPunct="1">
              <a:buClr>
                <a:srgbClr val="C00000"/>
              </a:buClr>
              <a:buFontTx/>
              <a:buChar char="•"/>
            </a:pPr>
            <a:r>
              <a:rPr lang="en-US" sz="2500">
                <a:solidFill>
                  <a:schemeClr val="bg1"/>
                </a:solidFill>
              </a:rPr>
              <a:t>Decision tree algorithms</a:t>
            </a:r>
          </a:p>
        </p:txBody>
      </p:sp>
      <p:sp>
        <p:nvSpPr>
          <p:cNvPr id="783367" name="Text Box 7"/>
          <p:cNvSpPr txBox="1">
            <a:spLocks noChangeArrowheads="1"/>
          </p:cNvSpPr>
          <p:nvPr/>
        </p:nvSpPr>
        <p:spPr bwMode="auto">
          <a:xfrm>
            <a:off x="282575" y="5668963"/>
            <a:ext cx="53101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marL="365125" indent="-365125"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buClr>
                <a:schemeClr val="accent1"/>
              </a:buClr>
              <a:buFontTx/>
              <a:buChar char="•"/>
            </a:pPr>
            <a:r>
              <a:rPr lang="en-US" sz="2500">
                <a:solidFill>
                  <a:schemeClr val="bg1"/>
                </a:solidFill>
              </a:rPr>
              <a:t>Algorithm Design Techniques</a:t>
            </a:r>
          </a:p>
          <a:p>
            <a:pPr eaLnBrk="1" hangingPunct="1">
              <a:buClr>
                <a:schemeClr val="accent1"/>
              </a:buClr>
              <a:buFontTx/>
              <a:buChar char="•"/>
            </a:pPr>
            <a:r>
              <a:rPr lang="en-US" sz="2500">
                <a:solidFill>
                  <a:schemeClr val="bg1"/>
                </a:solidFill>
              </a:rPr>
              <a:t>Algorithm Analysis</a:t>
            </a:r>
          </a:p>
          <a:p>
            <a:pPr eaLnBrk="1" hangingPunct="1">
              <a:buClr>
                <a:schemeClr val="accent1"/>
              </a:buClr>
              <a:buFontTx/>
              <a:buChar char="•"/>
            </a:pPr>
            <a:r>
              <a:rPr lang="en-US" sz="2500">
                <a:solidFill>
                  <a:schemeClr val="bg1"/>
                </a:solidFill>
              </a:rPr>
              <a:t>Data Structures</a:t>
            </a:r>
          </a:p>
        </p:txBody>
      </p:sp>
      <p:sp>
        <p:nvSpPr>
          <p:cNvPr id="783368" name="Text Box 8"/>
          <p:cNvSpPr txBox="1">
            <a:spLocks noChangeArrowheads="1"/>
          </p:cNvSpPr>
          <p:nvPr/>
        </p:nvSpPr>
        <p:spPr bwMode="auto">
          <a:xfrm>
            <a:off x="433388" y="2166938"/>
            <a:ext cx="500856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marL="365760" indent="-365760" eaLnBrk="1" hangingPunct="1">
              <a:buClr>
                <a:srgbClr val="C00000"/>
              </a:buClr>
              <a:buFontTx/>
              <a:buChar char="•"/>
              <a:defRPr/>
            </a:pPr>
            <a:r>
              <a:rPr lang="en-US" sz="2500" dirty="0">
                <a:solidFill>
                  <a:schemeClr val="bg1"/>
                </a:solidFill>
                <a:latin typeface="+mj-lt"/>
                <a:cs typeface="Arial" pitchFamily="34" charset="0"/>
              </a:rPr>
              <a:t>Relational data model</a:t>
            </a:r>
          </a:p>
          <a:p>
            <a:pPr marL="365760" indent="-365760" eaLnBrk="1" hangingPunct="1">
              <a:buClr>
                <a:srgbClr val="C00000"/>
              </a:buClr>
              <a:buFontTx/>
              <a:buChar char="•"/>
              <a:defRPr/>
            </a:pPr>
            <a:r>
              <a:rPr lang="en-US" sz="2500" dirty="0">
                <a:solidFill>
                  <a:schemeClr val="bg1"/>
                </a:solidFill>
                <a:latin typeface="+mj-lt"/>
                <a:cs typeface="Arial" pitchFamily="34" charset="0"/>
              </a:rPr>
              <a:t>SQL</a:t>
            </a:r>
          </a:p>
          <a:p>
            <a:pPr marL="365760" indent="-365760" eaLnBrk="1" hangingPunct="1">
              <a:buClr>
                <a:srgbClr val="C00000"/>
              </a:buClr>
              <a:buFontTx/>
              <a:buChar char="•"/>
              <a:defRPr/>
            </a:pPr>
            <a:r>
              <a:rPr lang="en-US" sz="2500" dirty="0">
                <a:solidFill>
                  <a:schemeClr val="bg1"/>
                </a:solidFill>
                <a:latin typeface="+mj-lt"/>
                <a:cs typeface="Arial" pitchFamily="34" charset="0"/>
              </a:rPr>
              <a:t>Association rule algorithms</a:t>
            </a:r>
          </a:p>
          <a:p>
            <a:pPr marL="365760" indent="-365760" eaLnBrk="1" hangingPunct="1">
              <a:buClr>
                <a:srgbClr val="C00000"/>
              </a:buClr>
              <a:buFontTx/>
              <a:buChar char="•"/>
              <a:defRPr/>
            </a:pPr>
            <a:r>
              <a:rPr lang="en-US" sz="2500" dirty="0">
                <a:solidFill>
                  <a:schemeClr val="bg1"/>
                </a:solidFill>
                <a:latin typeface="+mj-lt"/>
                <a:cs typeface="Arial" pitchFamily="34" charset="0"/>
              </a:rPr>
              <a:t>Data warehousing</a:t>
            </a:r>
          </a:p>
          <a:p>
            <a:pPr marL="365760" indent="-365760" eaLnBrk="1" hangingPunct="1">
              <a:buClr>
                <a:srgbClr val="C00000"/>
              </a:buClr>
              <a:buFontTx/>
              <a:buChar char="•"/>
              <a:defRPr/>
            </a:pPr>
            <a:r>
              <a:rPr lang="en-US" sz="2500" dirty="0">
                <a:solidFill>
                  <a:schemeClr val="bg1"/>
                </a:solidFill>
                <a:latin typeface="+mj-lt"/>
                <a:cs typeface="Arial" pitchFamily="34" charset="0"/>
              </a:rPr>
              <a:t>Scalability techniques</a:t>
            </a:r>
          </a:p>
          <a:p>
            <a:pPr eaLnBrk="1" hangingPunct="1">
              <a:lnSpc>
                <a:spcPct val="80000"/>
              </a:lnSpc>
              <a:defRPr/>
            </a:pPr>
            <a:endParaRPr lang="en-US" sz="2800" dirty="0">
              <a:solidFill>
                <a:schemeClr val="bg1"/>
              </a:solidFill>
              <a:cs typeface="Arial" pitchFamily="34" charset="0"/>
            </a:endParaRPr>
          </a:p>
        </p:txBody>
      </p:sp>
      <p:sp>
        <p:nvSpPr>
          <p:cNvPr id="30730" name="Text Box 17"/>
          <p:cNvSpPr txBox="1">
            <a:spLocks noChangeArrowheads="1"/>
          </p:cNvSpPr>
          <p:nvPr/>
        </p:nvSpPr>
        <p:spPr bwMode="auto">
          <a:xfrm>
            <a:off x="366713" y="8025236"/>
            <a:ext cx="19510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Dunham, 2003</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fade">
                                      <p:cBhvr>
                                        <p:cTn id="7" dur="500"/>
                                        <p:tgtEl>
                                          <p:spTgt spid="78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3365"/>
                                        </p:tgtEl>
                                        <p:attrNameLst>
                                          <p:attrName>style.visibility</p:attrName>
                                        </p:attrNameLst>
                                      </p:cBhvr>
                                      <p:to>
                                        <p:strVal val="visible"/>
                                      </p:to>
                                    </p:set>
                                    <p:animEffect transition="in" filter="fade">
                                      <p:cBhvr>
                                        <p:cTn id="12" dur="500"/>
                                        <p:tgtEl>
                                          <p:spTgt spid="7833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3366"/>
                                        </p:tgtEl>
                                        <p:attrNameLst>
                                          <p:attrName>style.visibility</p:attrName>
                                        </p:attrNameLst>
                                      </p:cBhvr>
                                      <p:to>
                                        <p:strVal val="visible"/>
                                      </p:to>
                                    </p:set>
                                    <p:animEffect transition="in" filter="fade">
                                      <p:cBhvr>
                                        <p:cTn id="17" dur="500"/>
                                        <p:tgtEl>
                                          <p:spTgt spid="7833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3367"/>
                                        </p:tgtEl>
                                        <p:attrNameLst>
                                          <p:attrName>style.visibility</p:attrName>
                                        </p:attrNameLst>
                                      </p:cBhvr>
                                      <p:to>
                                        <p:strVal val="visible"/>
                                      </p:to>
                                    </p:set>
                                    <p:animEffect transition="in" filter="fade">
                                      <p:cBhvr>
                                        <p:cTn id="22" dur="500"/>
                                        <p:tgtEl>
                                          <p:spTgt spid="7833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3368"/>
                                        </p:tgtEl>
                                        <p:attrNameLst>
                                          <p:attrName>style.visibility</p:attrName>
                                        </p:attrNameLst>
                                      </p:cBhvr>
                                      <p:to>
                                        <p:strVal val="visible"/>
                                      </p:to>
                                    </p:set>
                                    <p:animEffect transition="in" filter="fade">
                                      <p:cBhvr>
                                        <p:cTn id="27" dur="500"/>
                                        <p:tgtEl>
                                          <p:spTgt spid="783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p:bldP spid="783365" grpId="0"/>
      <p:bldP spid="783366" grpId="0"/>
      <p:bldP spid="783367" grpId="0"/>
      <p:bldP spid="7833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nchor="ctr"/>
          <a:lstStyle/>
          <a:p>
            <a:r>
              <a:rPr lang="en-US">
                <a:latin typeface="Arial" pitchFamily="34" charset="0"/>
                <a:cs typeface="Arial" pitchFamily="34" charset="0"/>
              </a:rPr>
              <a:t>Origins of Data Mining</a:t>
            </a:r>
          </a:p>
        </p:txBody>
      </p:sp>
      <p:sp>
        <p:nvSpPr>
          <p:cNvPr id="29699" name="Rectangle 3"/>
          <p:cNvSpPr>
            <a:spLocks noChangeArrowheads="1"/>
          </p:cNvSpPr>
          <p:nvPr/>
        </p:nvSpPr>
        <p:spPr bwMode="auto">
          <a:xfrm>
            <a:off x="477838" y="2185988"/>
            <a:ext cx="11353800" cy="511175"/>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500" dirty="0">
                <a:solidFill>
                  <a:srgbClr val="000000"/>
                </a:solidFill>
                <a:latin typeface="Arial" pitchFamily="34" charset="0"/>
                <a:ea typeface="+mn-ea"/>
                <a:cs typeface="Arial" pitchFamily="34" charset="0"/>
              </a:rPr>
              <a:t>pre 1960	1960’s		1970’s 		1980’s 		1990’s</a:t>
            </a:r>
          </a:p>
        </p:txBody>
      </p:sp>
      <p:sp>
        <p:nvSpPr>
          <p:cNvPr id="29700" name="Line 4"/>
          <p:cNvSpPr>
            <a:spLocks noChangeShapeType="1"/>
          </p:cNvSpPr>
          <p:nvPr/>
        </p:nvSpPr>
        <p:spPr bwMode="auto">
          <a:xfrm>
            <a:off x="2711450" y="3532188"/>
            <a:ext cx="8537575" cy="1457325"/>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100">
              <a:solidFill>
                <a:srgbClr val="000000"/>
              </a:solidFill>
              <a:latin typeface="Arial" pitchFamily="34" charset="0"/>
              <a:ea typeface="+mn-ea"/>
            </a:endParaRPr>
          </a:p>
        </p:txBody>
      </p:sp>
      <p:sp>
        <p:nvSpPr>
          <p:cNvPr id="29701" name="Line 5"/>
          <p:cNvSpPr>
            <a:spLocks noChangeShapeType="1"/>
          </p:cNvSpPr>
          <p:nvPr/>
        </p:nvSpPr>
        <p:spPr bwMode="auto">
          <a:xfrm>
            <a:off x="2225675" y="2105025"/>
            <a:ext cx="0" cy="6010275"/>
          </a:xfrm>
          <a:prstGeom prst="line">
            <a:avLst/>
          </a:prstGeom>
          <a:noFill/>
          <a:ln w="25400">
            <a:solidFill>
              <a:schemeClr val="tx1">
                <a:lumMod val="75000"/>
              </a:schemeClr>
            </a:solidFill>
            <a:round/>
            <a:headEnd/>
            <a:tailEn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000" b="1">
              <a:solidFill>
                <a:srgbClr val="000000"/>
              </a:solidFill>
              <a:latin typeface="Arial" pitchFamily="34" charset="0"/>
              <a:ea typeface="+mn-ea"/>
            </a:endParaRPr>
          </a:p>
        </p:txBody>
      </p:sp>
      <p:sp>
        <p:nvSpPr>
          <p:cNvPr id="29702" name="Line 6"/>
          <p:cNvSpPr>
            <a:spLocks noChangeShapeType="1"/>
          </p:cNvSpPr>
          <p:nvPr/>
        </p:nvSpPr>
        <p:spPr bwMode="auto">
          <a:xfrm>
            <a:off x="4727575" y="2154238"/>
            <a:ext cx="0" cy="5961062"/>
          </a:xfrm>
          <a:prstGeom prst="line">
            <a:avLst/>
          </a:prstGeom>
          <a:noFill/>
          <a:ln w="25400">
            <a:solidFill>
              <a:schemeClr val="tx1">
                <a:lumMod val="75000"/>
              </a:schemeClr>
            </a:solidFill>
            <a:round/>
            <a:headEnd/>
            <a:tailEn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000" b="1">
              <a:solidFill>
                <a:srgbClr val="000000"/>
              </a:solidFill>
              <a:latin typeface="Arial" pitchFamily="34" charset="0"/>
              <a:ea typeface="+mn-ea"/>
            </a:endParaRPr>
          </a:p>
        </p:txBody>
      </p:sp>
      <p:sp>
        <p:nvSpPr>
          <p:cNvPr id="29703" name="Line 7"/>
          <p:cNvSpPr>
            <a:spLocks noChangeShapeType="1"/>
          </p:cNvSpPr>
          <p:nvPr/>
        </p:nvSpPr>
        <p:spPr bwMode="auto">
          <a:xfrm>
            <a:off x="7229475" y="2252663"/>
            <a:ext cx="0" cy="5862637"/>
          </a:xfrm>
          <a:prstGeom prst="line">
            <a:avLst/>
          </a:prstGeom>
          <a:noFill/>
          <a:ln w="25400">
            <a:solidFill>
              <a:schemeClr val="tx1">
                <a:lumMod val="75000"/>
              </a:schemeClr>
            </a:solidFill>
            <a:round/>
            <a:headEnd/>
            <a:tailEn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000" b="1">
              <a:solidFill>
                <a:srgbClr val="000000"/>
              </a:solidFill>
              <a:latin typeface="Arial" pitchFamily="34" charset="0"/>
              <a:ea typeface="+mn-ea"/>
            </a:endParaRPr>
          </a:p>
        </p:txBody>
      </p:sp>
      <p:sp>
        <p:nvSpPr>
          <p:cNvPr id="29704" name="Line 8"/>
          <p:cNvSpPr>
            <a:spLocks noChangeShapeType="1"/>
          </p:cNvSpPr>
          <p:nvPr/>
        </p:nvSpPr>
        <p:spPr bwMode="auto">
          <a:xfrm>
            <a:off x="9855200" y="2252663"/>
            <a:ext cx="0" cy="5862637"/>
          </a:xfrm>
          <a:prstGeom prst="line">
            <a:avLst/>
          </a:prstGeom>
          <a:noFill/>
          <a:ln w="25400">
            <a:solidFill>
              <a:schemeClr val="tx1">
                <a:lumMod val="75000"/>
              </a:schemeClr>
            </a:solidFill>
            <a:round/>
            <a:headEnd/>
            <a:tailEn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000" b="1">
              <a:solidFill>
                <a:srgbClr val="000000"/>
              </a:solidFill>
              <a:latin typeface="Arial" pitchFamily="34" charset="0"/>
              <a:ea typeface="+mn-ea"/>
            </a:endParaRPr>
          </a:p>
        </p:txBody>
      </p:sp>
      <p:sp>
        <p:nvSpPr>
          <p:cNvPr id="29705" name="Rectangle 9"/>
          <p:cNvSpPr>
            <a:spLocks noChangeArrowheads="1"/>
          </p:cNvSpPr>
          <p:nvPr/>
        </p:nvSpPr>
        <p:spPr bwMode="auto">
          <a:xfrm>
            <a:off x="130175" y="6910388"/>
            <a:ext cx="2106613"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“Pencil</a:t>
            </a:r>
          </a:p>
          <a:p>
            <a:pPr eaLnBrk="0" hangingPunct="0">
              <a:defRPr/>
            </a:pPr>
            <a:r>
              <a:rPr lang="en-US" sz="2100" dirty="0">
                <a:solidFill>
                  <a:srgbClr val="000000"/>
                </a:solidFill>
                <a:latin typeface="Arial" pitchFamily="34" charset="0"/>
                <a:ea typeface="+mn-ea"/>
                <a:cs typeface="Arial" pitchFamily="34" charset="0"/>
              </a:rPr>
              <a:t>and Paper”	</a:t>
            </a:r>
          </a:p>
        </p:txBody>
      </p:sp>
      <p:sp>
        <p:nvSpPr>
          <p:cNvPr id="29706" name="Line 10"/>
          <p:cNvSpPr>
            <a:spLocks noChangeShapeType="1"/>
          </p:cNvSpPr>
          <p:nvPr/>
        </p:nvSpPr>
        <p:spPr bwMode="auto">
          <a:xfrm>
            <a:off x="5121275" y="5006975"/>
            <a:ext cx="6230938" cy="334963"/>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100">
              <a:solidFill>
                <a:srgbClr val="000000"/>
              </a:solidFill>
              <a:latin typeface="Arial" pitchFamily="34" charset="0"/>
              <a:ea typeface="+mn-ea"/>
            </a:endParaRPr>
          </a:p>
        </p:txBody>
      </p:sp>
      <p:sp>
        <p:nvSpPr>
          <p:cNvPr id="29707" name="Line 11"/>
          <p:cNvSpPr>
            <a:spLocks noChangeShapeType="1"/>
          </p:cNvSpPr>
          <p:nvPr/>
        </p:nvSpPr>
        <p:spPr bwMode="auto">
          <a:xfrm flipV="1">
            <a:off x="241300" y="5632450"/>
            <a:ext cx="11171238" cy="539750"/>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100">
              <a:solidFill>
                <a:srgbClr val="000000"/>
              </a:solidFill>
              <a:latin typeface="Arial" pitchFamily="34" charset="0"/>
              <a:ea typeface="+mn-ea"/>
            </a:endParaRPr>
          </a:p>
        </p:txBody>
      </p:sp>
      <p:sp>
        <p:nvSpPr>
          <p:cNvPr id="29708" name="Line 12"/>
          <p:cNvSpPr>
            <a:spLocks noChangeShapeType="1"/>
          </p:cNvSpPr>
          <p:nvPr/>
        </p:nvSpPr>
        <p:spPr bwMode="auto">
          <a:xfrm flipV="1">
            <a:off x="271463" y="6027738"/>
            <a:ext cx="11101387" cy="1835150"/>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39" tIns="65020" rIns="130039" bIns="65020" anchor="ctr"/>
          <a:lstStyle/>
          <a:p>
            <a:pPr eaLnBrk="0" hangingPunct="0">
              <a:defRPr/>
            </a:pPr>
            <a:endParaRPr lang="en-US" sz="2100">
              <a:solidFill>
                <a:srgbClr val="000000"/>
              </a:solidFill>
              <a:latin typeface="Arial" pitchFamily="34" charset="0"/>
              <a:ea typeface="+mn-ea"/>
            </a:endParaRPr>
          </a:p>
        </p:txBody>
      </p:sp>
      <p:sp>
        <p:nvSpPr>
          <p:cNvPr id="29709" name="Rectangle 13"/>
          <p:cNvSpPr>
            <a:spLocks noChangeArrowheads="1"/>
          </p:cNvSpPr>
          <p:nvPr/>
        </p:nvSpPr>
        <p:spPr bwMode="auto">
          <a:xfrm>
            <a:off x="5594350" y="6919913"/>
            <a:ext cx="827088" cy="45085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a:solidFill>
                  <a:srgbClr val="000000"/>
                </a:solidFill>
                <a:latin typeface="Arial" pitchFamily="34" charset="0"/>
                <a:ea typeface="+mn-ea"/>
                <a:cs typeface="Arial" pitchFamily="34" charset="0"/>
              </a:rPr>
              <a:t>EDA</a:t>
            </a:r>
          </a:p>
        </p:txBody>
      </p:sp>
      <p:sp>
        <p:nvSpPr>
          <p:cNvPr id="29710" name="Rectangle 14"/>
          <p:cNvSpPr>
            <a:spLocks noChangeArrowheads="1"/>
          </p:cNvSpPr>
          <p:nvPr/>
        </p:nvSpPr>
        <p:spPr bwMode="auto">
          <a:xfrm>
            <a:off x="7319963" y="6669088"/>
            <a:ext cx="2305050" cy="45085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a:solidFill>
                  <a:srgbClr val="000000"/>
                </a:solidFill>
                <a:latin typeface="Arial" pitchFamily="34" charset="0"/>
                <a:ea typeface="+mn-ea"/>
                <a:cs typeface="Arial" pitchFamily="34" charset="0"/>
              </a:rPr>
              <a:t>“Flexible Models”</a:t>
            </a:r>
          </a:p>
        </p:txBody>
      </p:sp>
      <p:sp>
        <p:nvSpPr>
          <p:cNvPr id="29711" name="Rectangle 15"/>
          <p:cNvSpPr>
            <a:spLocks noChangeArrowheads="1"/>
          </p:cNvSpPr>
          <p:nvPr/>
        </p:nvSpPr>
        <p:spPr bwMode="auto">
          <a:xfrm>
            <a:off x="4659313" y="3076575"/>
            <a:ext cx="4041775"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Hardware</a:t>
            </a:r>
          </a:p>
          <a:p>
            <a:pPr eaLnBrk="0" hangingPunct="0">
              <a:defRPr/>
            </a:pPr>
            <a:r>
              <a:rPr lang="en-US" sz="2100" dirty="0">
                <a:solidFill>
                  <a:srgbClr val="000000"/>
                </a:solidFill>
                <a:latin typeface="Arial" pitchFamily="34" charset="0"/>
                <a:ea typeface="+mn-ea"/>
                <a:cs typeface="Arial" pitchFamily="34" charset="0"/>
              </a:rPr>
              <a:t>(sensors, storage, computation)</a:t>
            </a:r>
          </a:p>
        </p:txBody>
      </p:sp>
      <p:sp>
        <p:nvSpPr>
          <p:cNvPr id="29712" name="Rectangle 16"/>
          <p:cNvSpPr>
            <a:spLocks noChangeArrowheads="1"/>
          </p:cNvSpPr>
          <p:nvPr/>
        </p:nvSpPr>
        <p:spPr bwMode="auto">
          <a:xfrm>
            <a:off x="4654550" y="4300538"/>
            <a:ext cx="1919288"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Relational </a:t>
            </a:r>
          </a:p>
          <a:p>
            <a:pPr eaLnBrk="0" hangingPunct="0">
              <a:defRPr/>
            </a:pPr>
            <a:r>
              <a:rPr lang="en-US" sz="2100" dirty="0">
                <a:solidFill>
                  <a:srgbClr val="000000"/>
                </a:solidFill>
                <a:latin typeface="Arial" pitchFamily="34" charset="0"/>
                <a:ea typeface="+mn-ea"/>
                <a:cs typeface="Arial" pitchFamily="34" charset="0"/>
              </a:rPr>
              <a:t>Databases</a:t>
            </a:r>
          </a:p>
        </p:txBody>
      </p:sp>
      <p:sp>
        <p:nvSpPr>
          <p:cNvPr id="29713" name="Rectangle 17"/>
          <p:cNvSpPr>
            <a:spLocks noChangeArrowheads="1"/>
          </p:cNvSpPr>
          <p:nvPr/>
        </p:nvSpPr>
        <p:spPr bwMode="auto">
          <a:xfrm>
            <a:off x="477838" y="5245100"/>
            <a:ext cx="1617662"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Artificial</a:t>
            </a:r>
            <a:br>
              <a:rPr lang="en-US" sz="2100" dirty="0">
                <a:solidFill>
                  <a:srgbClr val="000000"/>
                </a:solidFill>
                <a:latin typeface="Arial" pitchFamily="34" charset="0"/>
                <a:ea typeface="+mn-ea"/>
                <a:cs typeface="Arial" pitchFamily="34" charset="0"/>
              </a:rPr>
            </a:br>
            <a:r>
              <a:rPr lang="en-US" sz="2100" dirty="0">
                <a:solidFill>
                  <a:srgbClr val="000000"/>
                </a:solidFill>
                <a:latin typeface="Arial" pitchFamily="34" charset="0"/>
                <a:ea typeface="+mn-ea"/>
                <a:cs typeface="Arial" pitchFamily="34" charset="0"/>
              </a:rPr>
              <a:t>Intelligence</a:t>
            </a:r>
          </a:p>
        </p:txBody>
      </p:sp>
      <p:sp>
        <p:nvSpPr>
          <p:cNvPr id="29714" name="Rectangle 18"/>
          <p:cNvSpPr>
            <a:spLocks noChangeArrowheads="1"/>
          </p:cNvSpPr>
          <p:nvPr/>
        </p:nvSpPr>
        <p:spPr bwMode="auto">
          <a:xfrm>
            <a:off x="2266950" y="5176838"/>
            <a:ext cx="1676400" cy="773112"/>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Pattern</a:t>
            </a:r>
          </a:p>
          <a:p>
            <a:pPr eaLnBrk="0" hangingPunct="0">
              <a:defRPr/>
            </a:pPr>
            <a:r>
              <a:rPr lang="en-US" sz="2100" dirty="0">
                <a:solidFill>
                  <a:srgbClr val="000000"/>
                </a:solidFill>
                <a:latin typeface="Arial" pitchFamily="34" charset="0"/>
                <a:ea typeface="+mn-ea"/>
                <a:cs typeface="Arial" pitchFamily="34" charset="0"/>
              </a:rPr>
              <a:t>Recognition</a:t>
            </a:r>
          </a:p>
        </p:txBody>
      </p:sp>
      <p:sp>
        <p:nvSpPr>
          <p:cNvPr id="29715" name="Rectangle 19"/>
          <p:cNvSpPr>
            <a:spLocks noChangeArrowheads="1"/>
          </p:cNvSpPr>
          <p:nvPr/>
        </p:nvSpPr>
        <p:spPr bwMode="auto">
          <a:xfrm>
            <a:off x="7154863" y="5399088"/>
            <a:ext cx="1303337"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a:solidFill>
                  <a:srgbClr val="000000"/>
                </a:solidFill>
                <a:latin typeface="Arial" pitchFamily="34" charset="0"/>
                <a:ea typeface="+mn-ea"/>
                <a:cs typeface="Arial" pitchFamily="34" charset="0"/>
              </a:rPr>
              <a:t>Machine</a:t>
            </a:r>
          </a:p>
          <a:p>
            <a:pPr eaLnBrk="0" hangingPunct="0">
              <a:defRPr/>
            </a:pPr>
            <a:r>
              <a:rPr lang="en-US" sz="2100">
                <a:solidFill>
                  <a:srgbClr val="000000"/>
                </a:solidFill>
                <a:latin typeface="Arial" pitchFamily="34" charset="0"/>
                <a:ea typeface="+mn-ea"/>
                <a:cs typeface="Arial" pitchFamily="34" charset="0"/>
              </a:rPr>
              <a:t>Learning</a:t>
            </a:r>
          </a:p>
        </p:txBody>
      </p:sp>
      <p:sp>
        <p:nvSpPr>
          <p:cNvPr id="29716" name="Rectangle 20"/>
          <p:cNvSpPr>
            <a:spLocks noChangeArrowheads="1"/>
          </p:cNvSpPr>
          <p:nvPr/>
        </p:nvSpPr>
        <p:spPr bwMode="auto">
          <a:xfrm>
            <a:off x="2557463" y="7450138"/>
            <a:ext cx="2170112" cy="45085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dirty="0">
                <a:solidFill>
                  <a:srgbClr val="000000"/>
                </a:solidFill>
                <a:latin typeface="Arial" pitchFamily="34" charset="0"/>
                <a:ea typeface="+mn-ea"/>
                <a:cs typeface="Arial" pitchFamily="34" charset="0"/>
              </a:rPr>
              <a:t>“Data Dredging”</a:t>
            </a:r>
          </a:p>
        </p:txBody>
      </p:sp>
      <p:sp>
        <p:nvSpPr>
          <p:cNvPr id="29717" name="Rectangle 21"/>
          <p:cNvSpPr>
            <a:spLocks noChangeArrowheads="1"/>
          </p:cNvSpPr>
          <p:nvPr/>
        </p:nvSpPr>
        <p:spPr bwMode="auto">
          <a:xfrm>
            <a:off x="11410950" y="4986338"/>
            <a:ext cx="1049338" cy="774700"/>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wrap="none" lIns="128685" tIns="63214" rIns="128685" bIns="63214">
            <a:spAutoFit/>
          </a:bodyPr>
          <a:lstStyle/>
          <a:p>
            <a:pPr eaLnBrk="0" hangingPunct="0">
              <a:defRPr/>
            </a:pPr>
            <a:r>
              <a:rPr lang="en-US" sz="2100">
                <a:solidFill>
                  <a:srgbClr val="000000"/>
                </a:solidFill>
                <a:latin typeface="Arial" pitchFamily="34" charset="0"/>
                <a:ea typeface="+mn-ea"/>
                <a:cs typeface="Arial" pitchFamily="34" charset="0"/>
              </a:rPr>
              <a:t>Data</a:t>
            </a:r>
          </a:p>
          <a:p>
            <a:pPr eaLnBrk="0" hangingPunct="0">
              <a:defRPr/>
            </a:pPr>
            <a:r>
              <a:rPr lang="en-US" sz="2100">
                <a:solidFill>
                  <a:srgbClr val="000000"/>
                </a:solidFill>
                <a:latin typeface="Arial" pitchFamily="34" charset="0"/>
                <a:ea typeface="+mn-ea"/>
                <a:cs typeface="Arial" pitchFamily="34" charset="0"/>
              </a:rPr>
              <a:t>Mining</a:t>
            </a:r>
          </a:p>
        </p:txBody>
      </p:sp>
      <p:sp>
        <p:nvSpPr>
          <p:cNvPr id="29718" name="Text Box 22"/>
          <p:cNvSpPr txBox="1">
            <a:spLocks noChangeArrowheads="1"/>
          </p:cNvSpPr>
          <p:nvPr/>
        </p:nvSpPr>
        <p:spPr bwMode="auto">
          <a:xfrm>
            <a:off x="10837863" y="7926388"/>
            <a:ext cx="1841500" cy="377825"/>
          </a:xfrm>
          <a:prstGeom prst="rect">
            <a:avLst/>
          </a:prstGeom>
          <a:noFill/>
          <a:ln w="41275">
            <a:noFill/>
            <a:miter lim="800000"/>
            <a:headEnd/>
            <a:tailEnd/>
          </a:ln>
          <a:extLst>
            <a:ext uri="{909E8E84-426E-40DD-AFC4-6F175D3DCCD1}">
              <a14:hiddenFill xmlns:a14="http://schemas.microsoft.com/office/drawing/2010/main">
                <a:solidFill>
                  <a:srgbClr val="FFFFFF"/>
                </a:solidFill>
              </a14:hiddenFill>
            </a:ext>
          </a:extLst>
        </p:spPr>
        <p:txBody>
          <a:bodyPr lIns="130039" tIns="65020" rIns="130039" bIns="65020">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0" hangingPunct="0">
              <a:spcBef>
                <a:spcPct val="50000"/>
              </a:spcBef>
              <a:defRPr/>
            </a:pPr>
            <a:r>
              <a:rPr lang="en-US" sz="1600" b="0" i="1" dirty="0">
                <a:solidFill>
                  <a:srgbClr val="000000"/>
                </a:solidFill>
                <a:ea typeface="+mn-ea"/>
              </a:rPr>
              <a:t>Smyth, 2003</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Arial" pitchFamily="34" charset="0"/>
                <a:cs typeface="Arial" pitchFamily="34" charset="0"/>
              </a:rPr>
              <a:t>Data Mining Tasks</a:t>
            </a:r>
          </a:p>
        </p:txBody>
      </p:sp>
      <p:sp>
        <p:nvSpPr>
          <p:cNvPr id="30723" name="Rectangle 3"/>
          <p:cNvSpPr>
            <a:spLocks noGrp="1" noChangeArrowheads="1"/>
          </p:cNvSpPr>
          <p:nvPr>
            <p:ph idx="1"/>
          </p:nvPr>
        </p:nvSpPr>
        <p:spPr/>
        <p:txBody>
          <a:bodyPr/>
          <a:lstStyle/>
          <a:p>
            <a:pPr>
              <a:defRPr/>
            </a:pPr>
            <a:r>
              <a:rPr lang="en-US" dirty="0">
                <a:ea typeface="ＭＳ Ｐゴシック" charset="-128"/>
              </a:rPr>
              <a:t>Prediction Methods</a:t>
            </a:r>
          </a:p>
          <a:p>
            <a:pPr>
              <a:defRPr/>
            </a:pPr>
            <a:endParaRPr lang="en-US" dirty="0">
              <a:ea typeface="ＭＳ Ｐゴシック" charset="-128"/>
            </a:endParaRPr>
          </a:p>
          <a:p>
            <a:pPr lvl="1">
              <a:defRPr/>
            </a:pPr>
            <a:r>
              <a:rPr lang="en-US" dirty="0">
                <a:ea typeface="ＭＳ Ｐゴシック" charset="-128"/>
              </a:rPr>
              <a:t>Use some variables to predict unknown or future values of other variables.</a:t>
            </a:r>
          </a:p>
          <a:p>
            <a:pPr lvl="2">
              <a:buFont typeface="Wingdings" pitchFamily="2" charset="2"/>
              <a:buNone/>
              <a:defRPr/>
            </a:pPr>
            <a:endParaRPr lang="en-US" dirty="0">
              <a:ea typeface="ＭＳ Ｐゴシック" charset="-128"/>
            </a:endParaRPr>
          </a:p>
          <a:p>
            <a:pPr>
              <a:defRPr/>
            </a:pPr>
            <a:endParaRPr lang="en-US" dirty="0">
              <a:ea typeface="ＭＳ Ｐゴシック" charset="-128"/>
            </a:endParaRPr>
          </a:p>
          <a:p>
            <a:pPr>
              <a:defRPr/>
            </a:pPr>
            <a:r>
              <a:rPr lang="en-US" dirty="0">
                <a:ea typeface="ＭＳ Ｐゴシック" charset="-128"/>
              </a:rPr>
              <a:t>Description Methods</a:t>
            </a:r>
          </a:p>
          <a:p>
            <a:pPr>
              <a:defRPr/>
            </a:pPr>
            <a:endParaRPr lang="en-US" dirty="0">
              <a:ea typeface="ＭＳ Ｐゴシック" charset="-128"/>
            </a:endParaRPr>
          </a:p>
          <a:p>
            <a:pPr lvl="1">
              <a:defRPr/>
            </a:pPr>
            <a:r>
              <a:rPr lang="en-US" dirty="0">
                <a:ea typeface="ＭＳ Ｐゴシック" charset="-128"/>
              </a:rPr>
              <a:t>Find human-interpretable patterns that describe the data.</a:t>
            </a:r>
          </a:p>
          <a:p>
            <a:pPr lvl="2">
              <a:buFont typeface="Wingdings" pitchFamily="2" charset="2"/>
              <a:buNone/>
              <a:defRPr/>
            </a:pPr>
            <a:endParaRPr lang="en-US" dirty="0">
              <a:ea typeface="ＭＳ Ｐゴシック" charset="-128"/>
            </a:endParaRPr>
          </a:p>
        </p:txBody>
      </p:sp>
      <p:sp>
        <p:nvSpPr>
          <p:cNvPr id="32772" name="Text Box 4"/>
          <p:cNvSpPr txBox="1">
            <a:spLocks noChangeArrowheads="1"/>
          </p:cNvSpPr>
          <p:nvPr/>
        </p:nvSpPr>
        <p:spPr bwMode="auto">
          <a:xfrm>
            <a:off x="5418138" y="8496300"/>
            <a:ext cx="73040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1700">
                <a:latin typeface="Times New Roman" pitchFamily="18" charset="0"/>
              </a:rPr>
              <a:t>From [Fayyad, et.al.] Advances in Knowledge Discovery and Data Mining, 1996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title"/>
          </p:nvPr>
        </p:nvSpPr>
        <p:spPr/>
        <p:txBody>
          <a:bodyPr/>
          <a:lstStyle/>
          <a:p>
            <a:r>
              <a:rPr lang="en-US">
                <a:latin typeface="Arial" pitchFamily="34" charset="0"/>
                <a:cs typeface="Arial" pitchFamily="34" charset="0"/>
              </a:rPr>
              <a:t>Data Mining Tasks</a:t>
            </a:r>
          </a:p>
        </p:txBody>
      </p:sp>
      <p:pic>
        <p:nvPicPr>
          <p:cNvPr id="33795" name="Picture 4" descr="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85825" y="2789238"/>
            <a:ext cx="10687050" cy="3471862"/>
          </a:xfrm>
          <a:ln w="38100">
            <a:solidFill>
              <a:schemeClr val="tx2"/>
            </a:solidFill>
            <a:miter lim="800000"/>
            <a:headEnd/>
            <a:tailEnd/>
          </a:ln>
        </p:spPr>
      </p:pic>
      <p:sp>
        <p:nvSpPr>
          <p:cNvPr id="39940" name="Text Box 7"/>
          <p:cNvSpPr txBox="1">
            <a:spLocks noChangeArrowheads="1"/>
          </p:cNvSpPr>
          <p:nvPr/>
        </p:nvSpPr>
        <p:spPr bwMode="auto">
          <a:xfrm>
            <a:off x="10186988" y="7900988"/>
            <a:ext cx="195103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defRPr/>
            </a:pPr>
            <a:r>
              <a:rPr lang="en-US" sz="1600" i="1" dirty="0">
                <a:solidFill>
                  <a:schemeClr val="bg1"/>
                </a:solidFill>
                <a:latin typeface="+mj-lt"/>
                <a:cs typeface="Arial" pitchFamily="34" charset="0"/>
              </a:rPr>
              <a:t>Dunham, 2003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atin typeface="Arial" pitchFamily="34" charset="0"/>
                <a:cs typeface="Arial" pitchFamily="34" charset="0"/>
              </a:rPr>
              <a:t>Data Mining Tasks...</a:t>
            </a:r>
          </a:p>
        </p:txBody>
      </p:sp>
      <p:sp>
        <p:nvSpPr>
          <p:cNvPr id="32771" name="Rectangle 3"/>
          <p:cNvSpPr>
            <a:spLocks noGrp="1" noChangeArrowheads="1"/>
          </p:cNvSpPr>
          <p:nvPr>
            <p:ph idx="1"/>
          </p:nvPr>
        </p:nvSpPr>
        <p:spPr/>
        <p:txBody>
          <a:bodyPr/>
          <a:lstStyle/>
          <a:p>
            <a:pPr>
              <a:defRPr/>
            </a:pPr>
            <a:endParaRPr lang="en-US" dirty="0">
              <a:ea typeface="ＭＳ Ｐゴシック" charset="-128"/>
            </a:endParaRPr>
          </a:p>
          <a:p>
            <a:pPr>
              <a:defRPr/>
            </a:pPr>
            <a:r>
              <a:rPr lang="en-US" dirty="0">
                <a:ea typeface="ＭＳ Ｐゴシック" charset="-128"/>
              </a:rPr>
              <a:t>Classification </a:t>
            </a:r>
            <a:r>
              <a:rPr lang="en-US" sz="2000" dirty="0">
                <a:ea typeface="ＭＳ Ｐゴシック" charset="-128"/>
              </a:rPr>
              <a:t>[Predictive]</a:t>
            </a:r>
          </a:p>
          <a:p>
            <a:pPr>
              <a:defRPr/>
            </a:pPr>
            <a:endParaRPr lang="en-US" sz="2000" dirty="0">
              <a:ea typeface="ＭＳ Ｐゴシック" charset="-128"/>
            </a:endParaRPr>
          </a:p>
          <a:p>
            <a:pPr>
              <a:defRPr/>
            </a:pPr>
            <a:r>
              <a:rPr lang="en-US" dirty="0">
                <a:ea typeface="ＭＳ Ｐゴシック" charset="-128"/>
              </a:rPr>
              <a:t>Clustering </a:t>
            </a:r>
            <a:r>
              <a:rPr lang="en-US" sz="2000" dirty="0">
                <a:ea typeface="ＭＳ Ｐゴシック" charset="-128"/>
              </a:rPr>
              <a:t>[Descriptive]</a:t>
            </a:r>
          </a:p>
          <a:p>
            <a:pPr>
              <a:defRPr/>
            </a:pPr>
            <a:endParaRPr lang="en-US" dirty="0">
              <a:ea typeface="ＭＳ Ｐゴシック" charset="-128"/>
            </a:endParaRPr>
          </a:p>
          <a:p>
            <a:pPr>
              <a:defRPr/>
            </a:pPr>
            <a:r>
              <a:rPr lang="en-US" dirty="0">
                <a:ea typeface="ＭＳ Ｐゴシック" charset="-128"/>
              </a:rPr>
              <a:t>Association rule discovery </a:t>
            </a:r>
            <a:r>
              <a:rPr lang="en-US" sz="2000" dirty="0">
                <a:ea typeface="ＭＳ Ｐゴシック" charset="-128"/>
              </a:rPr>
              <a:t>[Descriptive]</a:t>
            </a:r>
            <a:endParaRPr lang="en-US" dirty="0">
              <a:ea typeface="ＭＳ Ｐゴシック" charset="-128"/>
            </a:endParaRPr>
          </a:p>
          <a:p>
            <a:pPr>
              <a:defRPr/>
            </a:pPr>
            <a:endParaRPr lang="en-US" dirty="0">
              <a:ea typeface="ＭＳ Ｐゴシック" charset="-128"/>
            </a:endParaRPr>
          </a:p>
          <a:p>
            <a:pPr>
              <a:defRPr/>
            </a:pPr>
            <a:r>
              <a:rPr lang="en-US" dirty="0">
                <a:ea typeface="ＭＳ Ｐゴシック" charset="-128"/>
              </a:rPr>
              <a:t>Regression </a:t>
            </a:r>
            <a:r>
              <a:rPr lang="en-US" sz="2000" dirty="0">
                <a:ea typeface="ＭＳ Ｐゴシック" charset="-128"/>
              </a:rPr>
              <a:t>[Predictive]</a:t>
            </a:r>
            <a:endParaRPr lang="en-US" dirty="0">
              <a:ea typeface="ＭＳ Ｐゴシック" charset="-128"/>
            </a:endParaRPr>
          </a:p>
          <a:p>
            <a:pPr>
              <a:defRPr/>
            </a:pPr>
            <a:endParaRPr lang="en-US" dirty="0">
              <a:ea typeface="ＭＳ Ｐゴシック" charset="-128"/>
            </a:endParaRPr>
          </a:p>
          <a:p>
            <a:pPr>
              <a:defRPr/>
            </a:pPr>
            <a:r>
              <a:rPr lang="en-US" dirty="0">
                <a:ea typeface="ＭＳ Ｐゴシック" charset="-128"/>
              </a:rPr>
              <a:t>Deviation detection </a:t>
            </a:r>
            <a:r>
              <a:rPr lang="en-US" sz="2000" dirty="0">
                <a:ea typeface="ＭＳ Ｐゴシック" charset="-128"/>
              </a:rPr>
              <a:t>[Predictive]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atin typeface="Arial" pitchFamily="34" charset="0"/>
                <a:cs typeface="Arial" pitchFamily="34" charset="0"/>
              </a:rPr>
              <a:t>Classification: Definition</a:t>
            </a:r>
          </a:p>
        </p:txBody>
      </p:sp>
      <p:sp>
        <p:nvSpPr>
          <p:cNvPr id="33795" name="Rectangle 3"/>
          <p:cNvSpPr>
            <a:spLocks noGrp="1" noChangeArrowheads="1"/>
          </p:cNvSpPr>
          <p:nvPr>
            <p:ph idx="1"/>
          </p:nvPr>
        </p:nvSpPr>
        <p:spPr/>
        <p:txBody>
          <a:bodyPr/>
          <a:lstStyle/>
          <a:p>
            <a:pPr marL="487672" indent="-487672">
              <a:lnSpc>
                <a:spcPct val="90000"/>
              </a:lnSpc>
              <a:defRPr/>
            </a:pPr>
            <a:endParaRPr lang="en-US" dirty="0">
              <a:ea typeface="ＭＳ Ｐゴシック" charset="-128"/>
            </a:endParaRPr>
          </a:p>
          <a:p>
            <a:pPr marL="487672" indent="-487672">
              <a:lnSpc>
                <a:spcPct val="90000"/>
              </a:lnSpc>
              <a:defRPr/>
            </a:pPr>
            <a:r>
              <a:rPr lang="en-US" dirty="0">
                <a:ea typeface="ＭＳ Ｐゴシック" charset="-128"/>
              </a:rPr>
              <a:t>Given a collection of records (</a:t>
            </a:r>
            <a:r>
              <a:rPr lang="en-US" dirty="0">
                <a:solidFill>
                  <a:srgbClr val="CC0000"/>
                </a:solidFill>
                <a:ea typeface="ＭＳ Ｐゴシック" charset="-128"/>
              </a:rPr>
              <a:t>training set</a:t>
            </a:r>
            <a:r>
              <a:rPr lang="en-US" dirty="0">
                <a:ea typeface="ＭＳ Ｐゴシック" charset="-128"/>
              </a:rPr>
              <a:t>).</a:t>
            </a:r>
          </a:p>
          <a:p>
            <a:pPr marL="487672" indent="-487672">
              <a:lnSpc>
                <a:spcPct val="90000"/>
              </a:lnSpc>
              <a:defRPr/>
            </a:pPr>
            <a:endParaRPr lang="en-US" dirty="0">
              <a:ea typeface="ＭＳ Ｐゴシック" charset="-128"/>
            </a:endParaRPr>
          </a:p>
          <a:p>
            <a:pPr marL="1056623" lvl="1" indent="-406394">
              <a:lnSpc>
                <a:spcPct val="90000"/>
              </a:lnSpc>
              <a:defRPr/>
            </a:pPr>
            <a:r>
              <a:rPr lang="en-US" dirty="0">
                <a:ea typeface="ＭＳ Ｐゴシック" charset="-128"/>
              </a:rPr>
              <a:t>Each record contains a set of </a:t>
            </a:r>
            <a:r>
              <a:rPr lang="en-US" dirty="0">
                <a:solidFill>
                  <a:srgbClr val="CC0000"/>
                </a:solidFill>
                <a:ea typeface="ＭＳ Ｐゴシック" charset="-128"/>
              </a:rPr>
              <a:t>attributes</a:t>
            </a:r>
            <a:r>
              <a:rPr lang="en-US" dirty="0">
                <a:ea typeface="ＭＳ Ｐゴシック" charset="-128"/>
              </a:rPr>
              <a:t>, one of the attributes is the </a:t>
            </a:r>
            <a:r>
              <a:rPr lang="en-US" dirty="0">
                <a:solidFill>
                  <a:srgbClr val="CC0000"/>
                </a:solidFill>
                <a:ea typeface="ＭＳ Ｐゴシック" charset="-128"/>
              </a:rPr>
              <a:t>class</a:t>
            </a:r>
            <a:r>
              <a:rPr lang="en-US" i="1" dirty="0">
                <a:solidFill>
                  <a:srgbClr val="CC0000"/>
                </a:solidFill>
                <a:ea typeface="ＭＳ Ｐゴシック" charset="-128"/>
              </a:rPr>
              <a:t>.</a:t>
            </a:r>
            <a:endParaRPr lang="en-US" dirty="0">
              <a:ea typeface="ＭＳ Ｐゴシック" charset="-128"/>
            </a:endParaRPr>
          </a:p>
          <a:p>
            <a:pPr marL="1056623" lvl="1" indent="-406394">
              <a:lnSpc>
                <a:spcPct val="90000"/>
              </a:lnSpc>
              <a:defRPr/>
            </a:pPr>
            <a:endParaRPr lang="en-US" dirty="0">
              <a:ea typeface="ＭＳ Ｐゴシック" charset="-128"/>
            </a:endParaRPr>
          </a:p>
          <a:p>
            <a:pPr marL="487672" indent="-487672">
              <a:lnSpc>
                <a:spcPct val="90000"/>
              </a:lnSpc>
              <a:defRPr/>
            </a:pPr>
            <a:r>
              <a:rPr lang="en-US" dirty="0">
                <a:ea typeface="ＭＳ Ｐゴシック" charset="-128"/>
              </a:rPr>
              <a:t>Find a </a:t>
            </a:r>
            <a:r>
              <a:rPr lang="en-US" dirty="0">
                <a:solidFill>
                  <a:srgbClr val="CC0000"/>
                </a:solidFill>
                <a:ea typeface="ＭＳ Ｐゴシック" charset="-128"/>
              </a:rPr>
              <a:t>model</a:t>
            </a:r>
            <a:r>
              <a:rPr lang="en-US" dirty="0">
                <a:ea typeface="ＭＳ Ｐゴシック" charset="-128"/>
              </a:rPr>
              <a:t>  for class attribute as a function of the values of other attributes.</a:t>
            </a:r>
          </a:p>
          <a:p>
            <a:pPr marL="487672" indent="-487672">
              <a:lnSpc>
                <a:spcPct val="90000"/>
              </a:lnSpc>
              <a:defRPr/>
            </a:pPr>
            <a:endParaRPr lang="en-US" dirty="0">
              <a:ea typeface="ＭＳ Ｐゴシック" charset="-128"/>
            </a:endParaRPr>
          </a:p>
          <a:p>
            <a:pPr marL="487672" indent="-487672">
              <a:lnSpc>
                <a:spcPct val="90000"/>
              </a:lnSpc>
              <a:defRPr/>
            </a:pPr>
            <a:r>
              <a:rPr lang="en-US" dirty="0">
                <a:ea typeface="ＭＳ Ｐゴシック" charset="-128"/>
              </a:rPr>
              <a:t>Goal: </a:t>
            </a:r>
            <a:r>
              <a:rPr lang="en-US" dirty="0">
                <a:solidFill>
                  <a:srgbClr val="005EA4"/>
                </a:solidFill>
                <a:ea typeface="ＭＳ Ｐゴシック" charset="-128"/>
              </a:rPr>
              <a:t>previously unseen </a:t>
            </a:r>
            <a:r>
              <a:rPr lang="en-US" dirty="0">
                <a:ea typeface="ＭＳ Ｐゴシック" charset="-128"/>
              </a:rPr>
              <a:t>records should be assigned a class as accurately as possible.</a:t>
            </a:r>
          </a:p>
          <a:p>
            <a:pPr marL="487672" indent="-487672">
              <a:lnSpc>
                <a:spcPct val="90000"/>
              </a:lnSpc>
              <a:defRPr/>
            </a:pPr>
            <a:endParaRPr lang="en-US" dirty="0">
              <a:ea typeface="ＭＳ Ｐゴシック" charset="-128"/>
            </a:endParaRPr>
          </a:p>
          <a:p>
            <a:pPr marL="1056623" lvl="1" indent="-406394">
              <a:lnSpc>
                <a:spcPct val="90000"/>
              </a:lnSpc>
              <a:defRPr/>
            </a:pPr>
            <a:r>
              <a:rPr lang="en-US" dirty="0">
                <a:ea typeface="ＭＳ Ｐゴシック" charset="-128"/>
              </a:rPr>
              <a:t>A </a:t>
            </a:r>
            <a:r>
              <a:rPr lang="en-US" dirty="0">
                <a:solidFill>
                  <a:srgbClr val="CC0000"/>
                </a:solidFill>
                <a:ea typeface="ＭＳ Ｐゴシック" charset="-128"/>
              </a:rPr>
              <a:t>test set</a:t>
            </a:r>
            <a:r>
              <a:rPr lang="en-US" dirty="0">
                <a:ea typeface="ＭＳ Ｐゴシック" charset="-128"/>
              </a:rPr>
              <a:t> is used to determine the accuracy of the model. Usually, the given data set is divided into training and test sets, with training set used to build the model and test set used to validate 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pitchFamily="34" charset="0"/>
                <a:cs typeface="Arial" pitchFamily="34" charset="0"/>
              </a:rPr>
              <a:t>Classification Example</a:t>
            </a:r>
          </a:p>
        </p:txBody>
      </p:sp>
      <p:graphicFrame>
        <p:nvGraphicFramePr>
          <p:cNvPr id="36867" name="Object 3"/>
          <p:cNvGraphicFramePr>
            <a:graphicFrameLocks noChangeAspect="1"/>
          </p:cNvGraphicFramePr>
          <p:nvPr/>
        </p:nvGraphicFramePr>
        <p:xfrm>
          <a:off x="331788" y="2925763"/>
          <a:ext cx="4805362" cy="5254625"/>
        </p:xfrm>
        <a:graphic>
          <a:graphicData uri="http://schemas.openxmlformats.org/presentationml/2006/ole">
            <mc:AlternateContent xmlns:mc="http://schemas.openxmlformats.org/markup-compatibility/2006">
              <mc:Choice xmlns:v="urn:schemas-microsoft-com:vml" Requires="v">
                <p:oleObj name="Document" r:id="rId2" imgW="5400074" imgH="5916741" progId="Word.Document.8">
                  <p:embed/>
                </p:oleObj>
              </mc:Choice>
              <mc:Fallback>
                <p:oleObj name="Document" r:id="rId2" imgW="5400074" imgH="5916741" progId="Word.Document.8">
                  <p:embed/>
                  <p:pic>
                    <p:nvPicPr>
                      <p:cNvPr id="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2925763"/>
                        <a:ext cx="4805362" cy="525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8" name="Text Box 4"/>
          <p:cNvSpPr txBox="1">
            <a:spLocks noChangeArrowheads="1"/>
          </p:cNvSpPr>
          <p:nvPr/>
        </p:nvSpPr>
        <p:spPr bwMode="auto">
          <a:xfrm rot="19183191">
            <a:off x="992188" y="2171700"/>
            <a:ext cx="15605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defRPr/>
            </a:pPr>
            <a:r>
              <a:rPr lang="en-US" sz="2100" dirty="0">
                <a:solidFill>
                  <a:srgbClr val="006600"/>
                </a:solidFill>
                <a:latin typeface="+mj-lt"/>
              </a:rPr>
              <a:t>categorical</a:t>
            </a:r>
            <a:endParaRPr lang="en-US" sz="2100" dirty="0">
              <a:solidFill>
                <a:schemeClr val="bg2"/>
              </a:solidFill>
              <a:latin typeface="+mj-lt"/>
            </a:endParaRPr>
          </a:p>
        </p:txBody>
      </p:sp>
      <p:sp>
        <p:nvSpPr>
          <p:cNvPr id="36869" name="Text Box 5"/>
          <p:cNvSpPr txBox="1">
            <a:spLocks noChangeArrowheads="1"/>
          </p:cNvSpPr>
          <p:nvPr/>
        </p:nvSpPr>
        <p:spPr bwMode="auto">
          <a:xfrm rot="19183191">
            <a:off x="2071688" y="2171700"/>
            <a:ext cx="15605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defRPr/>
            </a:pPr>
            <a:r>
              <a:rPr lang="en-US" sz="2100" dirty="0">
                <a:solidFill>
                  <a:srgbClr val="006600"/>
                </a:solidFill>
                <a:latin typeface="+mj-lt"/>
              </a:rPr>
              <a:t>categorical</a:t>
            </a:r>
            <a:endParaRPr lang="en-US" sz="2100" dirty="0">
              <a:solidFill>
                <a:schemeClr val="bg2"/>
              </a:solidFill>
              <a:latin typeface="+mj-lt"/>
            </a:endParaRPr>
          </a:p>
        </p:txBody>
      </p:sp>
      <p:sp>
        <p:nvSpPr>
          <p:cNvPr id="36870" name="Text Box 6"/>
          <p:cNvSpPr txBox="1">
            <a:spLocks noChangeArrowheads="1"/>
          </p:cNvSpPr>
          <p:nvPr/>
        </p:nvSpPr>
        <p:spPr bwMode="auto">
          <a:xfrm rot="19183191">
            <a:off x="3079750" y="2171700"/>
            <a:ext cx="1560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defRPr/>
            </a:pPr>
            <a:r>
              <a:rPr lang="en-US" sz="2100" dirty="0">
                <a:solidFill>
                  <a:srgbClr val="006600"/>
                </a:solidFill>
                <a:latin typeface="+mj-lt"/>
              </a:rPr>
              <a:t>continuous</a:t>
            </a:r>
            <a:endParaRPr lang="en-US" sz="2100" dirty="0">
              <a:solidFill>
                <a:schemeClr val="bg2"/>
              </a:solidFill>
              <a:latin typeface="+mj-lt"/>
            </a:endParaRPr>
          </a:p>
        </p:txBody>
      </p:sp>
      <p:sp>
        <p:nvSpPr>
          <p:cNvPr id="36871" name="Text Box 7"/>
          <p:cNvSpPr txBox="1">
            <a:spLocks noChangeArrowheads="1"/>
          </p:cNvSpPr>
          <p:nvPr/>
        </p:nvSpPr>
        <p:spPr bwMode="auto">
          <a:xfrm rot="19183191">
            <a:off x="4097338" y="2392363"/>
            <a:ext cx="8747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defRPr/>
            </a:pPr>
            <a:r>
              <a:rPr lang="en-US" sz="2100" dirty="0">
                <a:solidFill>
                  <a:srgbClr val="006600"/>
                </a:solidFill>
                <a:latin typeface="+mj-lt"/>
              </a:rPr>
              <a:t>class</a:t>
            </a:r>
            <a:endParaRPr lang="en-US" sz="2100" dirty="0">
              <a:solidFill>
                <a:schemeClr val="bg2"/>
              </a:solidFill>
              <a:latin typeface="+mj-lt"/>
            </a:endParaRPr>
          </a:p>
        </p:txBody>
      </p:sp>
      <p:graphicFrame>
        <p:nvGraphicFramePr>
          <p:cNvPr id="36872" name="Object 8"/>
          <p:cNvGraphicFramePr>
            <a:graphicFrameLocks noChangeAspect="1"/>
          </p:cNvGraphicFramePr>
          <p:nvPr/>
        </p:nvGraphicFramePr>
        <p:xfrm>
          <a:off x="6069013" y="2909888"/>
          <a:ext cx="4105275" cy="3624262"/>
        </p:xfrm>
        <a:graphic>
          <a:graphicData uri="http://schemas.openxmlformats.org/presentationml/2006/ole">
            <mc:AlternateContent xmlns:mc="http://schemas.openxmlformats.org/markup-compatibility/2006">
              <mc:Choice xmlns:v="urn:schemas-microsoft-com:vml" Requires="v">
                <p:oleObj name="Document" r:id="rId4" imgW="4611682" imgH="4086888" progId="Word.Document.8">
                  <p:embed/>
                </p:oleObj>
              </mc:Choice>
              <mc:Fallback>
                <p:oleObj name="Document" r:id="rId4" imgW="4611682" imgH="4086888" progId="Word.Document.8">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013" y="2909888"/>
                        <a:ext cx="4105275" cy="3624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6873" name="Group 9"/>
          <p:cNvGrpSpPr>
            <a:grpSpLocks/>
          </p:cNvGrpSpPr>
          <p:nvPr/>
        </p:nvGrpSpPr>
        <p:grpSpPr bwMode="auto">
          <a:xfrm>
            <a:off x="10893425" y="4986338"/>
            <a:ext cx="1408113" cy="974725"/>
            <a:chOff x="4944" y="2736"/>
            <a:chExt cx="624" cy="432"/>
          </a:xfrm>
        </p:grpSpPr>
        <p:sp>
          <p:nvSpPr>
            <p:cNvPr id="36886" name="AutoShape 10"/>
            <p:cNvSpPr>
              <a:spLocks noChangeArrowheads="1"/>
            </p:cNvSpPr>
            <p:nvPr/>
          </p:nvSpPr>
          <p:spPr bwMode="auto">
            <a:xfrm>
              <a:off x="4944" y="2736"/>
              <a:ext cx="624" cy="432"/>
            </a:xfrm>
            <a:prstGeom prst="can">
              <a:avLst>
                <a:gd name="adj" fmla="val 25000"/>
              </a:avLst>
            </a:prstGeom>
            <a:solidFill>
              <a:schemeClr val="accent1">
                <a:lumMod val="20000"/>
                <a:lumOff val="80000"/>
              </a:schemeClr>
            </a:solidFill>
            <a:ln w="12700">
              <a:solidFill>
                <a:schemeClr val="accent1">
                  <a:lumMod val="40000"/>
                  <a:lumOff val="60000"/>
                </a:schemeClr>
              </a:solidFill>
              <a:round/>
              <a:headEnd/>
              <a:tailEnd/>
            </a:ln>
          </p:spPr>
          <p:txBody>
            <a:bodyPr wrap="none" anchor="ctr"/>
            <a:lstStyle/>
            <a:p>
              <a:pPr>
                <a:defRPr/>
              </a:pPr>
              <a:endParaRPr lang="nl-NL"/>
            </a:p>
          </p:txBody>
        </p:sp>
        <p:sp>
          <p:nvSpPr>
            <p:cNvPr id="36887" name="Text Box 11"/>
            <p:cNvSpPr txBox="1">
              <a:spLocks noChangeArrowheads="1"/>
            </p:cNvSpPr>
            <p:nvPr/>
          </p:nvSpPr>
          <p:spPr bwMode="auto">
            <a:xfrm>
              <a:off x="5108" y="2867"/>
              <a:ext cx="30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20000"/>
                </a:spcBef>
                <a:buClr>
                  <a:schemeClr val="accent2"/>
                </a:buClr>
                <a:buSzPct val="75000"/>
                <a:defRPr/>
              </a:pPr>
              <a:r>
                <a:rPr lang="en-US" sz="2100" dirty="0">
                  <a:solidFill>
                    <a:schemeClr val="accent1"/>
                  </a:solidFill>
                  <a:latin typeface="+mj-lt"/>
                </a:rPr>
                <a:t>Test</a:t>
              </a:r>
            </a:p>
            <a:p>
              <a:pPr algn="ctr" eaLnBrk="1" hangingPunct="1">
                <a:lnSpc>
                  <a:spcPct val="80000"/>
                </a:lnSpc>
                <a:spcBef>
                  <a:spcPct val="20000"/>
                </a:spcBef>
                <a:buClr>
                  <a:schemeClr val="accent2"/>
                </a:buClr>
                <a:buSzPct val="75000"/>
                <a:defRPr/>
              </a:pPr>
              <a:r>
                <a:rPr lang="en-US" sz="2100" dirty="0">
                  <a:solidFill>
                    <a:schemeClr val="accent1"/>
                  </a:solidFill>
                  <a:latin typeface="+mj-lt"/>
                </a:rPr>
                <a:t>Set</a:t>
              </a:r>
            </a:p>
          </p:txBody>
        </p:sp>
      </p:grpSp>
      <p:sp>
        <p:nvSpPr>
          <p:cNvPr id="36874" name="AutoShape 12"/>
          <p:cNvSpPr>
            <a:spLocks noChangeArrowheads="1"/>
          </p:cNvSpPr>
          <p:nvPr/>
        </p:nvSpPr>
        <p:spPr bwMode="auto">
          <a:xfrm>
            <a:off x="5527675" y="7026275"/>
            <a:ext cx="1408113" cy="974725"/>
          </a:xfrm>
          <a:prstGeom prst="can">
            <a:avLst>
              <a:gd name="adj" fmla="val 25056"/>
            </a:avLst>
          </a:prstGeom>
          <a:solidFill>
            <a:schemeClr val="accent2"/>
          </a:solidFill>
          <a:ln w="12700">
            <a:solidFill>
              <a:schemeClr val="bg2">
                <a:lumMod val="75000"/>
                <a:lumOff val="25000"/>
              </a:schemeClr>
            </a:solidFill>
            <a:round/>
            <a:headEnd/>
            <a:tailEnd/>
          </a:ln>
        </p:spPr>
        <p:txBody>
          <a:bodyPr wrap="none" lIns="130046" tIns="65023" rIns="130046" bIns="65023" anchor="ctr"/>
          <a:lstStyle/>
          <a:p>
            <a:pPr>
              <a:defRPr/>
            </a:pPr>
            <a:endParaRPr lang="nl-NL"/>
          </a:p>
        </p:txBody>
      </p:sp>
      <p:sp>
        <p:nvSpPr>
          <p:cNvPr id="36875" name="Text Box 13"/>
          <p:cNvSpPr txBox="1">
            <a:spLocks noChangeArrowheads="1"/>
          </p:cNvSpPr>
          <p:nvPr/>
        </p:nvSpPr>
        <p:spPr bwMode="auto">
          <a:xfrm>
            <a:off x="5570538" y="7280275"/>
            <a:ext cx="1397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20000"/>
              </a:spcBef>
              <a:buClr>
                <a:schemeClr val="accent2"/>
              </a:buClr>
              <a:buSzPct val="75000"/>
            </a:pPr>
            <a:r>
              <a:rPr lang="en-US" sz="2300">
                <a:solidFill>
                  <a:schemeClr val="tx2"/>
                </a:solidFill>
              </a:rPr>
              <a:t>Training </a:t>
            </a:r>
          </a:p>
          <a:p>
            <a:pPr algn="ctr" eaLnBrk="1" hangingPunct="1">
              <a:lnSpc>
                <a:spcPct val="80000"/>
              </a:lnSpc>
              <a:spcBef>
                <a:spcPct val="20000"/>
              </a:spcBef>
              <a:buClr>
                <a:schemeClr val="accent2"/>
              </a:buClr>
              <a:buSzPct val="75000"/>
            </a:pPr>
            <a:r>
              <a:rPr lang="en-US" sz="2300">
                <a:solidFill>
                  <a:schemeClr val="tx2"/>
                </a:solidFill>
              </a:rPr>
              <a:t>Set</a:t>
            </a:r>
            <a:endParaRPr lang="en-US">
              <a:solidFill>
                <a:schemeClr val="bg2"/>
              </a:solidFill>
            </a:endParaRPr>
          </a:p>
        </p:txBody>
      </p:sp>
      <p:grpSp>
        <p:nvGrpSpPr>
          <p:cNvPr id="36876" name="Group 14"/>
          <p:cNvGrpSpPr>
            <a:grpSpLocks/>
          </p:cNvGrpSpPr>
          <p:nvPr/>
        </p:nvGrpSpPr>
        <p:grpSpPr bwMode="auto">
          <a:xfrm>
            <a:off x="10861675" y="7019925"/>
            <a:ext cx="1601788" cy="981075"/>
            <a:chOff x="3360" y="2880"/>
            <a:chExt cx="672" cy="415"/>
          </a:xfrm>
        </p:grpSpPr>
        <p:sp>
          <p:nvSpPr>
            <p:cNvPr id="36884" name="AutoShape 15"/>
            <p:cNvSpPr>
              <a:spLocks noChangeArrowheads="1"/>
            </p:cNvSpPr>
            <p:nvPr/>
          </p:nvSpPr>
          <p:spPr bwMode="auto">
            <a:xfrm>
              <a:off x="3360" y="2880"/>
              <a:ext cx="672" cy="415"/>
            </a:xfrm>
            <a:prstGeom prst="flowChartMultidocument">
              <a:avLst/>
            </a:prstGeom>
            <a:solidFill>
              <a:srgbClr val="006600"/>
            </a:solidFill>
            <a:ln w="12700">
              <a:solidFill>
                <a:schemeClr val="bg2"/>
              </a:solidFill>
              <a:miter lim="800000"/>
              <a:headEnd/>
              <a:tailEnd/>
            </a:ln>
          </p:spPr>
          <p:txBody>
            <a:bodyPr wrap="none" anchor="ctr"/>
            <a:lstStyle/>
            <a:p>
              <a:endParaRPr lang="nl-NL"/>
            </a:p>
          </p:txBody>
        </p:sp>
        <p:sp>
          <p:nvSpPr>
            <p:cNvPr id="36885" name="Text Box 16"/>
            <p:cNvSpPr txBox="1">
              <a:spLocks noChangeArrowheads="1"/>
            </p:cNvSpPr>
            <p:nvPr/>
          </p:nvSpPr>
          <p:spPr bwMode="auto">
            <a:xfrm>
              <a:off x="3404" y="2978"/>
              <a:ext cx="4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r" eaLnBrk="1" hangingPunct="1">
                <a:spcBef>
                  <a:spcPct val="20000"/>
                </a:spcBef>
                <a:buClr>
                  <a:schemeClr val="accent2"/>
                </a:buClr>
                <a:buSzPct val="75000"/>
              </a:pPr>
              <a:r>
                <a:rPr lang="en-US" sz="2800">
                  <a:solidFill>
                    <a:schemeClr val="tx1"/>
                  </a:solidFill>
                </a:rPr>
                <a:t>Model</a:t>
              </a:r>
              <a:endParaRPr lang="en-US">
                <a:solidFill>
                  <a:schemeClr val="tx1"/>
                </a:solidFill>
              </a:endParaRPr>
            </a:p>
          </p:txBody>
        </p:sp>
      </p:grpSp>
      <p:sp>
        <p:nvSpPr>
          <p:cNvPr id="36877" name="AutoShape 17"/>
          <p:cNvSpPr>
            <a:spLocks noChangeArrowheads="1"/>
          </p:cNvSpPr>
          <p:nvPr/>
        </p:nvSpPr>
        <p:spPr bwMode="auto">
          <a:xfrm>
            <a:off x="7802563" y="6810375"/>
            <a:ext cx="2058987" cy="1414463"/>
          </a:xfrm>
          <a:prstGeom prst="bevel">
            <a:avLst>
              <a:gd name="adj" fmla="val 12500"/>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nchor="ctr"/>
          <a:lstStyle/>
          <a:p>
            <a:endParaRPr lang="nl-NL"/>
          </a:p>
        </p:txBody>
      </p:sp>
      <p:sp>
        <p:nvSpPr>
          <p:cNvPr id="36878" name="Text Box 18"/>
          <p:cNvSpPr txBox="1">
            <a:spLocks noChangeArrowheads="1"/>
          </p:cNvSpPr>
          <p:nvPr/>
        </p:nvSpPr>
        <p:spPr bwMode="auto">
          <a:xfrm>
            <a:off x="7983538" y="6918325"/>
            <a:ext cx="17414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0046" tIns="65023" rIns="130046"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pPr>
            <a:r>
              <a:rPr lang="en-US" sz="2800">
                <a:solidFill>
                  <a:srgbClr val="000000"/>
                </a:solidFill>
              </a:rPr>
              <a:t>Learn </a:t>
            </a:r>
          </a:p>
          <a:p>
            <a:pPr algn="ctr" eaLnBrk="1" hangingPunct="1">
              <a:spcBef>
                <a:spcPct val="20000"/>
              </a:spcBef>
              <a:buClr>
                <a:schemeClr val="accent2"/>
              </a:buClr>
              <a:buSzPct val="75000"/>
            </a:pPr>
            <a:r>
              <a:rPr lang="en-US" sz="2800">
                <a:solidFill>
                  <a:srgbClr val="000000"/>
                </a:solidFill>
              </a:rPr>
              <a:t>Classifier</a:t>
            </a:r>
            <a:endParaRPr lang="en-US">
              <a:solidFill>
                <a:srgbClr val="00E0CB"/>
              </a:solidFill>
            </a:endParaRPr>
          </a:p>
        </p:txBody>
      </p:sp>
      <p:sp>
        <p:nvSpPr>
          <p:cNvPr id="36879" name="AutoShape 19"/>
          <p:cNvSpPr>
            <a:spLocks noChangeArrowheads="1"/>
          </p:cNvSpPr>
          <p:nvPr/>
        </p:nvSpPr>
        <p:spPr bwMode="auto">
          <a:xfrm>
            <a:off x="7094538" y="7394575"/>
            <a:ext cx="687387" cy="200025"/>
          </a:xfrm>
          <a:prstGeom prst="rightArrow">
            <a:avLst>
              <a:gd name="adj1" fmla="val 50000"/>
              <a:gd name="adj2" fmla="val 85913"/>
            </a:avLst>
          </a:prstGeom>
          <a:solidFill>
            <a:srgbClr val="C00000"/>
          </a:solidFill>
          <a:ln w="12700">
            <a:solidFill>
              <a:srgbClr val="CC0000"/>
            </a:solidFill>
            <a:miter lim="800000"/>
            <a:headEnd/>
            <a:tailEnd/>
          </a:ln>
        </p:spPr>
        <p:txBody>
          <a:bodyPr wrap="none" lIns="130046" tIns="65023" rIns="130046" bIns="65023" anchor="ctr"/>
          <a:lstStyle/>
          <a:p>
            <a:endParaRPr lang="nl-NL"/>
          </a:p>
        </p:txBody>
      </p:sp>
      <p:sp>
        <p:nvSpPr>
          <p:cNvPr id="36880" name="AutoShape 20"/>
          <p:cNvSpPr>
            <a:spLocks noChangeArrowheads="1"/>
          </p:cNvSpPr>
          <p:nvPr/>
        </p:nvSpPr>
        <p:spPr bwMode="auto">
          <a:xfrm>
            <a:off x="9971088" y="7345363"/>
            <a:ext cx="687387" cy="200025"/>
          </a:xfrm>
          <a:prstGeom prst="rightArrow">
            <a:avLst>
              <a:gd name="adj1" fmla="val 50000"/>
              <a:gd name="adj2" fmla="val 85913"/>
            </a:avLst>
          </a:prstGeom>
          <a:solidFill>
            <a:srgbClr val="C00000"/>
          </a:solidFill>
          <a:ln w="12700">
            <a:solidFill>
              <a:srgbClr val="CC0000"/>
            </a:solidFill>
            <a:miter lim="800000"/>
            <a:headEnd/>
            <a:tailEnd/>
          </a:ln>
        </p:spPr>
        <p:txBody>
          <a:bodyPr wrap="none" lIns="130046" tIns="65023" rIns="130046" bIns="65023" anchor="ctr"/>
          <a:lstStyle/>
          <a:p>
            <a:endParaRPr lang="nl-NL"/>
          </a:p>
        </p:txBody>
      </p:sp>
      <p:sp>
        <p:nvSpPr>
          <p:cNvPr id="36881" name="AutoShape 21"/>
          <p:cNvSpPr>
            <a:spLocks noChangeArrowheads="1"/>
          </p:cNvSpPr>
          <p:nvPr/>
        </p:nvSpPr>
        <p:spPr bwMode="auto">
          <a:xfrm rot="5400000">
            <a:off x="11482388" y="6599238"/>
            <a:ext cx="444500" cy="215900"/>
          </a:xfrm>
          <a:prstGeom prst="rightArrow">
            <a:avLst>
              <a:gd name="adj1" fmla="val 50000"/>
              <a:gd name="adj2" fmla="val 51471"/>
            </a:avLst>
          </a:prstGeom>
          <a:solidFill>
            <a:srgbClr val="C00000"/>
          </a:solidFill>
          <a:ln w="12700">
            <a:solidFill>
              <a:srgbClr val="CC0000"/>
            </a:solidFill>
            <a:miter lim="800000"/>
            <a:headEnd/>
            <a:tailEnd/>
          </a:ln>
        </p:spPr>
        <p:txBody>
          <a:bodyPr wrap="none" lIns="130046" tIns="65023" rIns="130046" bIns="65023" anchor="ctr"/>
          <a:lstStyle/>
          <a:p>
            <a:endParaRPr lang="nl-NL"/>
          </a:p>
        </p:txBody>
      </p:sp>
      <p:sp>
        <p:nvSpPr>
          <p:cNvPr id="36882" name="Line 22"/>
          <p:cNvSpPr>
            <a:spLocks noChangeShapeType="1"/>
          </p:cNvSpPr>
          <p:nvPr/>
        </p:nvSpPr>
        <p:spPr bwMode="auto">
          <a:xfrm>
            <a:off x="5095875" y="6245225"/>
            <a:ext cx="433388" cy="592138"/>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en-US"/>
          </a:p>
        </p:txBody>
      </p:sp>
      <p:sp>
        <p:nvSpPr>
          <p:cNvPr id="36883" name="Line 23"/>
          <p:cNvSpPr>
            <a:spLocks noChangeShapeType="1"/>
          </p:cNvSpPr>
          <p:nvPr/>
        </p:nvSpPr>
        <p:spPr bwMode="auto">
          <a:xfrm>
            <a:off x="10313988" y="4391025"/>
            <a:ext cx="434975" cy="5969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atin typeface="Arial" pitchFamily="34" charset="0"/>
                <a:cs typeface="Arial" pitchFamily="34" charset="0"/>
              </a:rPr>
              <a:t>Course Outline</a:t>
            </a:r>
          </a:p>
        </p:txBody>
      </p:sp>
      <p:sp>
        <p:nvSpPr>
          <p:cNvPr id="12291" name="Rectangle 3"/>
          <p:cNvSpPr>
            <a:spLocks noGrp="1" noChangeArrowheads="1"/>
          </p:cNvSpPr>
          <p:nvPr>
            <p:ph type="body" idx="1"/>
          </p:nvPr>
        </p:nvSpPr>
        <p:spPr/>
        <p:txBody>
          <a:bodyPr/>
          <a:lstStyle/>
          <a:p>
            <a:pPr marL="360000" indent="-360000">
              <a:buFont typeface="Arial" pitchFamily="34" charset="0"/>
              <a:buChar char="•"/>
              <a:defRPr/>
            </a:pPr>
            <a:r>
              <a:rPr lang="en-US" dirty="0">
                <a:ea typeface="ＭＳ Ｐゴシック" charset="-128"/>
              </a:rPr>
              <a:t>6 </a:t>
            </a:r>
            <a:r>
              <a:rPr lang="en-US" dirty="0" err="1">
                <a:ea typeface="ＭＳ Ｐゴシック" charset="-128"/>
              </a:rPr>
              <a:t>ects</a:t>
            </a:r>
            <a:r>
              <a:rPr lang="en-US" dirty="0">
                <a:ea typeface="ＭＳ Ｐゴシック" charset="-128"/>
              </a:rPr>
              <a:t> = 8 hours per week</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Lectures on Wednesday</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Practical sessions on Fridays/Tuesdays either physically or on-line (Discord)</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Midterm and </a:t>
            </a:r>
            <a:r>
              <a:rPr lang="en-US" dirty="0" err="1">
                <a:ea typeface="ＭＳ Ｐゴシック" charset="-128"/>
              </a:rPr>
              <a:t>endterm</a:t>
            </a:r>
            <a:r>
              <a:rPr lang="en-US" dirty="0">
                <a:ea typeface="ＭＳ Ｐゴシック" charset="-128"/>
              </a:rPr>
              <a:t> exam on campus</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“Learning tasks”: optional reading material + exercises for self study</a:t>
            </a:r>
          </a:p>
          <a:p>
            <a:pPr marL="360000" indent="-360000">
              <a:buFont typeface="Arial" pitchFamily="34" charset="0"/>
              <a:buChar char="•"/>
              <a:defRPr/>
            </a:pPr>
            <a:endParaRPr lang="en-US" dirty="0">
              <a:ea typeface="ＭＳ Ｐゴシック" charset="-128"/>
            </a:endParaRPr>
          </a:p>
          <a:p>
            <a:pPr marL="360000" indent="-360000">
              <a:buFont typeface="Arial" pitchFamily="34" charset="0"/>
              <a:buChar char="•"/>
              <a:defRPr/>
            </a:pPr>
            <a:r>
              <a:rPr lang="en-US" dirty="0">
                <a:ea typeface="ＭＳ Ｐゴシック" charset="-128"/>
              </a:rPr>
              <a:t>Lots of info on </a:t>
            </a:r>
            <a:r>
              <a:rPr lang="en-US" dirty="0" err="1">
                <a:ea typeface="ＭＳ Ｐゴシック" charset="-128"/>
              </a:rPr>
              <a:t>Brightspace</a:t>
            </a:r>
            <a:endParaRPr lang="en-US" dirty="0">
              <a:ea typeface="ＭＳ Ｐゴシック" charset="-128"/>
            </a:endParaRPr>
          </a:p>
          <a:p>
            <a:pPr>
              <a:defRPr/>
            </a:pPr>
            <a:endParaRPr lang="en-US" dirty="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atin typeface="Arial" pitchFamily="34" charset="0"/>
                <a:cs typeface="Arial" pitchFamily="34" charset="0"/>
              </a:rPr>
              <a:t>Classification: Application 1</a:t>
            </a:r>
          </a:p>
        </p:txBody>
      </p:sp>
      <p:sp>
        <p:nvSpPr>
          <p:cNvPr id="34819" name="Rectangle 3"/>
          <p:cNvSpPr>
            <a:spLocks noGrp="1" noChangeArrowheads="1"/>
          </p:cNvSpPr>
          <p:nvPr>
            <p:ph idx="1"/>
          </p:nvPr>
        </p:nvSpPr>
        <p:spPr/>
        <p:txBody>
          <a:bodyPr/>
          <a:lstStyle/>
          <a:p>
            <a:pPr marL="0" indent="0">
              <a:buFontTx/>
              <a:buNone/>
              <a:defRPr/>
            </a:pPr>
            <a:r>
              <a:rPr lang="en-US" dirty="0">
                <a:ea typeface="ＭＳ Ｐゴシック" charset="-128"/>
              </a:rPr>
              <a:t>Direct Marketing</a:t>
            </a:r>
          </a:p>
          <a:p>
            <a:pPr marL="0" indent="0">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Reduce cost of mailing by </a:t>
            </a:r>
            <a:r>
              <a:rPr lang="en-US" dirty="0">
                <a:solidFill>
                  <a:srgbClr val="C00000"/>
                </a:solidFill>
                <a:ea typeface="ＭＳ Ｐゴシック" charset="-128"/>
              </a:rPr>
              <a:t>targeting</a:t>
            </a:r>
            <a:r>
              <a:rPr lang="en-US" dirty="0">
                <a:ea typeface="ＭＳ Ｐゴシック" charset="-128"/>
              </a:rPr>
              <a:t> a set of consumers likely to buy a new cell-phone product.</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Approach</a:t>
            </a:r>
            <a:r>
              <a:rPr lang="en-US" dirty="0">
                <a:ea typeface="ＭＳ Ｐゴシック" charset="-128"/>
              </a:rPr>
              <a:t>:</a:t>
            </a:r>
          </a:p>
          <a:p>
            <a:pPr marL="1225296" lvl="1" indent="-329184">
              <a:defRPr/>
            </a:pPr>
            <a:r>
              <a:rPr lang="en-US" dirty="0">
                <a:ea typeface="ＭＳ Ｐゴシック" charset="-128"/>
              </a:rPr>
              <a:t>Use the data for a similar product introduced before. </a:t>
            </a:r>
          </a:p>
          <a:p>
            <a:pPr marL="1225296" lvl="1" indent="-329184">
              <a:defRPr/>
            </a:pPr>
            <a:r>
              <a:rPr lang="en-US" dirty="0">
                <a:ea typeface="ＭＳ Ｐゴシック" charset="-128"/>
              </a:rPr>
              <a:t>We know which customers decided to buy and which decided otherwise. This </a:t>
            </a:r>
            <a:r>
              <a:rPr lang="en-US" dirty="0">
                <a:solidFill>
                  <a:srgbClr val="005EA4"/>
                </a:solidFill>
                <a:ea typeface="ＭＳ Ｐゴシック" charset="-128"/>
              </a:rPr>
              <a:t>{buy, don’t buy} </a:t>
            </a:r>
            <a:r>
              <a:rPr lang="en-US" dirty="0">
                <a:ea typeface="ＭＳ Ｐゴシック" charset="-128"/>
              </a:rPr>
              <a:t>decision forms the </a:t>
            </a:r>
            <a:r>
              <a:rPr lang="en-US" dirty="0">
                <a:solidFill>
                  <a:srgbClr val="005EA4"/>
                </a:solidFill>
                <a:ea typeface="ＭＳ Ｐゴシック" charset="-128"/>
              </a:rPr>
              <a:t>class attribute</a:t>
            </a:r>
            <a:r>
              <a:rPr lang="en-US" dirty="0">
                <a:ea typeface="ＭＳ Ｐゴシック" charset="-128"/>
              </a:rPr>
              <a:t>.</a:t>
            </a:r>
          </a:p>
          <a:p>
            <a:pPr marL="1225296" lvl="1" indent="-329184">
              <a:defRPr/>
            </a:pPr>
            <a:r>
              <a:rPr lang="en-US" dirty="0">
                <a:ea typeface="ＭＳ Ｐゴシック" charset="-128"/>
              </a:rPr>
              <a:t>Collect various demographic, lifestyle, and company-interaction related information about all such customers.</a:t>
            </a:r>
          </a:p>
          <a:p>
            <a:pPr marL="1225296" lvl="2" indent="-329184">
              <a:defRPr/>
            </a:pPr>
            <a:r>
              <a:rPr lang="en-US" dirty="0">
                <a:ea typeface="ＭＳ Ｐゴシック" charset="-128"/>
              </a:rPr>
              <a:t>Type of business, where they stay, how much they earn, etc.</a:t>
            </a:r>
          </a:p>
          <a:p>
            <a:pPr marL="1225296" lvl="1" indent="-329184">
              <a:defRPr/>
            </a:pPr>
            <a:r>
              <a:rPr lang="en-US" dirty="0">
                <a:ea typeface="ＭＳ Ｐゴシック" charset="-128"/>
              </a:rPr>
              <a:t>Use this information as input attributes to learn a classifier model.</a:t>
            </a:r>
          </a:p>
        </p:txBody>
      </p:sp>
      <p:sp>
        <p:nvSpPr>
          <p:cNvPr id="37892" name="Text Box 4"/>
          <p:cNvSpPr txBox="1">
            <a:spLocks noChangeArrowheads="1"/>
          </p:cNvSpPr>
          <p:nvPr/>
        </p:nvSpPr>
        <p:spPr bwMode="auto">
          <a:xfrm>
            <a:off x="7153275" y="8561388"/>
            <a:ext cx="50133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1700">
                <a:latin typeface="Times New Roman" pitchFamily="18" charset="0"/>
              </a:rPr>
              <a:t>From [Berry &amp; Linoff] Data Mining Techniques, 1997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atin typeface="Arial" pitchFamily="34" charset="0"/>
                <a:cs typeface="Arial" pitchFamily="34" charset="0"/>
              </a:rPr>
              <a:t>Classification: Application 2</a:t>
            </a:r>
          </a:p>
        </p:txBody>
      </p:sp>
      <p:sp>
        <p:nvSpPr>
          <p:cNvPr id="35843" name="Rectangle 3"/>
          <p:cNvSpPr>
            <a:spLocks noGrp="1" noChangeArrowheads="1"/>
          </p:cNvSpPr>
          <p:nvPr>
            <p:ph idx="1"/>
          </p:nvPr>
        </p:nvSpPr>
        <p:spPr/>
        <p:txBody>
          <a:bodyPr/>
          <a:lstStyle/>
          <a:p>
            <a:pPr marL="0" indent="0">
              <a:lnSpc>
                <a:spcPct val="90000"/>
              </a:lnSpc>
              <a:buFontTx/>
              <a:buNone/>
              <a:defRPr/>
            </a:pPr>
            <a:r>
              <a:rPr lang="en-US" dirty="0">
                <a:ea typeface="ＭＳ Ｐゴシック" charset="-128"/>
              </a:rPr>
              <a:t>Fraud Detection</a:t>
            </a:r>
          </a:p>
          <a:p>
            <a:pPr marL="0" indent="0">
              <a:lnSpc>
                <a:spcPct val="90000"/>
              </a:lnSpc>
              <a:buFontTx/>
              <a:buNone/>
              <a:defRPr/>
            </a:pPr>
            <a:endParaRPr lang="en-US" dirty="0">
              <a:ea typeface="ＭＳ Ｐゴシック" charset="-128"/>
            </a:endParaRPr>
          </a:p>
          <a:p>
            <a:pPr marL="656573" indent="-406394">
              <a:lnSpc>
                <a:spcPct val="90000"/>
              </a:lnSpc>
              <a:defRPr/>
            </a:pPr>
            <a:r>
              <a:rPr lang="en-US" dirty="0">
                <a:solidFill>
                  <a:srgbClr val="006600"/>
                </a:solidFill>
                <a:ea typeface="ＭＳ Ｐゴシック" charset="-128"/>
              </a:rPr>
              <a:t>Goal</a:t>
            </a:r>
            <a:r>
              <a:rPr lang="en-US" dirty="0">
                <a:ea typeface="ＭＳ Ｐゴシック" charset="-128"/>
              </a:rPr>
              <a:t>: Predict fraudulent cases in credit card transactions.</a:t>
            </a:r>
          </a:p>
          <a:p>
            <a:pPr marL="656573" indent="-406394">
              <a:lnSpc>
                <a:spcPct val="90000"/>
              </a:lnSpc>
              <a:defRPr/>
            </a:pPr>
            <a:endParaRPr lang="en-US" dirty="0">
              <a:ea typeface="ＭＳ Ｐゴシック" charset="-128"/>
            </a:endParaRPr>
          </a:p>
          <a:p>
            <a:pPr marL="656573" indent="-406394">
              <a:lnSpc>
                <a:spcPct val="90000"/>
              </a:lnSpc>
              <a:defRPr/>
            </a:pPr>
            <a:r>
              <a:rPr lang="en-US" dirty="0">
                <a:solidFill>
                  <a:srgbClr val="006600"/>
                </a:solidFill>
                <a:ea typeface="ＭＳ Ｐゴシック" charset="-128"/>
              </a:rPr>
              <a:t>Approach</a:t>
            </a:r>
            <a:r>
              <a:rPr lang="en-US" dirty="0">
                <a:ea typeface="ＭＳ Ｐゴシック" charset="-128"/>
              </a:rPr>
              <a:t>:</a:t>
            </a:r>
          </a:p>
          <a:p>
            <a:pPr marL="1225525" lvl="1" indent="-325115">
              <a:defRPr/>
            </a:pPr>
            <a:r>
              <a:rPr lang="en-US" dirty="0">
                <a:ea typeface="ＭＳ Ｐゴシック" charset="-128"/>
              </a:rPr>
              <a:t>Use credit card transactions and the information on its account-holder as attributes.</a:t>
            </a:r>
          </a:p>
          <a:p>
            <a:pPr marL="1225525" lvl="1" indent="-325115">
              <a:defRPr/>
            </a:pPr>
            <a:r>
              <a:rPr lang="en-US" dirty="0">
                <a:ea typeface="ＭＳ Ｐゴシック" charset="-128"/>
              </a:rPr>
              <a:t>When does a customer buy, what does he buy, how often he pays on time, etc</a:t>
            </a:r>
          </a:p>
          <a:p>
            <a:pPr marL="1225525" lvl="1" indent="-325115">
              <a:defRPr/>
            </a:pPr>
            <a:r>
              <a:rPr lang="en-US" dirty="0">
                <a:ea typeface="ＭＳ Ｐゴシック" charset="-128"/>
              </a:rPr>
              <a:t>Label past transactions as fraud or fair transactions. This forms the class attribute.</a:t>
            </a:r>
          </a:p>
          <a:p>
            <a:pPr marL="1225525" lvl="1" indent="-325115">
              <a:defRPr/>
            </a:pPr>
            <a:r>
              <a:rPr lang="en-US" dirty="0">
                <a:ea typeface="ＭＳ Ｐゴシック" charset="-128"/>
              </a:rPr>
              <a:t>Learn a model for the class of the transactions.</a:t>
            </a:r>
          </a:p>
          <a:p>
            <a:pPr marL="1225525" lvl="1" indent="-325115">
              <a:defRPr/>
            </a:pPr>
            <a:r>
              <a:rPr lang="en-US" dirty="0">
                <a:ea typeface="ＭＳ Ｐゴシック" charset="-128"/>
              </a:rPr>
              <a:t>Use this model to detect fraud by observing credit card transactions on an account.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atin typeface="Arial" pitchFamily="34" charset="0"/>
                <a:cs typeface="Arial" pitchFamily="34" charset="0"/>
              </a:rPr>
              <a:t>Classification: Application 3</a:t>
            </a:r>
          </a:p>
        </p:txBody>
      </p:sp>
      <p:sp>
        <p:nvSpPr>
          <p:cNvPr id="36867" name="Rectangle 3"/>
          <p:cNvSpPr>
            <a:spLocks noGrp="1" noChangeArrowheads="1"/>
          </p:cNvSpPr>
          <p:nvPr>
            <p:ph idx="1"/>
          </p:nvPr>
        </p:nvSpPr>
        <p:spPr/>
        <p:txBody>
          <a:bodyPr/>
          <a:lstStyle/>
          <a:p>
            <a:pPr marL="0" indent="0">
              <a:buFontTx/>
              <a:buNone/>
              <a:defRPr/>
            </a:pPr>
            <a:r>
              <a:rPr lang="en-US" dirty="0">
                <a:ea typeface="ＭＳ Ｐゴシック" charset="-128"/>
              </a:rPr>
              <a:t>Customer Attrition/Churn</a:t>
            </a:r>
          </a:p>
          <a:p>
            <a:pPr marL="0" indent="0">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To predict whether a customer is likely to be lost to a competitor.</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Approach</a:t>
            </a:r>
            <a:r>
              <a:rPr lang="en-US" dirty="0">
                <a:ea typeface="ＭＳ Ｐゴシック" charset="-128"/>
              </a:rPr>
              <a:t>:</a:t>
            </a:r>
          </a:p>
          <a:p>
            <a:pPr marL="1225296" lvl="1" indent="-329184">
              <a:defRPr/>
            </a:pPr>
            <a:r>
              <a:rPr lang="en-US" dirty="0">
                <a:ea typeface="ＭＳ Ｐゴシック" charset="-128"/>
              </a:rPr>
              <a:t>Use detailed record of transactions with each of the past and present customers, to find attributes.</a:t>
            </a:r>
          </a:p>
          <a:p>
            <a:pPr marL="1225296" lvl="2" indent="-329184">
              <a:defRPr/>
            </a:pPr>
            <a:r>
              <a:rPr lang="en-US" dirty="0">
                <a:ea typeface="ＭＳ Ｐゴシック" charset="-128"/>
              </a:rPr>
              <a:t>How often the customer calls, where he calls, what time-of-the day he calls most, his financial status, marital status, etc. </a:t>
            </a:r>
          </a:p>
          <a:p>
            <a:pPr marL="1225296" lvl="1" indent="-329184">
              <a:defRPr/>
            </a:pPr>
            <a:r>
              <a:rPr lang="en-US" dirty="0">
                <a:ea typeface="ＭＳ Ｐゴシック" charset="-128"/>
              </a:rPr>
              <a:t>Label the customers as loyal or disloyal.</a:t>
            </a:r>
          </a:p>
          <a:p>
            <a:pPr marL="1225296" lvl="1" indent="-329184">
              <a:defRPr/>
            </a:pPr>
            <a:r>
              <a:rPr lang="en-US" dirty="0">
                <a:ea typeface="ＭＳ Ｐゴシック" charset="-128"/>
              </a:rPr>
              <a:t>Find a model for loyalty.</a:t>
            </a:r>
          </a:p>
        </p:txBody>
      </p:sp>
      <p:sp>
        <p:nvSpPr>
          <p:cNvPr id="39940" name="Text Box 4"/>
          <p:cNvSpPr txBox="1">
            <a:spLocks noChangeArrowheads="1"/>
          </p:cNvSpPr>
          <p:nvPr/>
        </p:nvSpPr>
        <p:spPr bwMode="auto">
          <a:xfrm>
            <a:off x="7153275" y="8669338"/>
            <a:ext cx="50133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1700">
                <a:latin typeface="Times New Roman" pitchFamily="18" charset="0"/>
              </a:rPr>
              <a:t>From [Berry &amp; Linoff] Data Mining Techniques, 1997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atin typeface="Arial" pitchFamily="34" charset="0"/>
                <a:cs typeface="Arial" pitchFamily="34" charset="0"/>
              </a:rPr>
              <a:t>Classification: Application 4</a:t>
            </a:r>
          </a:p>
        </p:txBody>
      </p:sp>
      <p:sp>
        <p:nvSpPr>
          <p:cNvPr id="37891" name="Rectangle 3"/>
          <p:cNvSpPr>
            <a:spLocks noGrp="1" noChangeArrowheads="1"/>
          </p:cNvSpPr>
          <p:nvPr>
            <p:ph idx="1"/>
          </p:nvPr>
        </p:nvSpPr>
        <p:spPr/>
        <p:txBody>
          <a:bodyPr/>
          <a:lstStyle/>
          <a:p>
            <a:pPr marL="0" indent="0">
              <a:buFontTx/>
              <a:buNone/>
              <a:defRPr/>
            </a:pPr>
            <a:r>
              <a:rPr lang="en-US" dirty="0">
                <a:ea typeface="ＭＳ Ｐゴシック" charset="-128"/>
              </a:rPr>
              <a:t>Sky Survey Cataloging</a:t>
            </a:r>
          </a:p>
          <a:p>
            <a:pPr marL="0" indent="0">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To predict class (star or galaxy) of sky objects, especially visually faint ones, based on the telescopic survey images (from Palomar Observatory).</a:t>
            </a:r>
          </a:p>
          <a:p>
            <a:pPr marL="1225296" lvl="2" indent="-329184">
              <a:defRPr/>
            </a:pPr>
            <a:r>
              <a:rPr lang="en-US" dirty="0">
                <a:ea typeface="ＭＳ Ｐゴシック" charset="-128"/>
              </a:rPr>
              <a:t>3000 images with 23,040 x 23,040 pixels per image.</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Approach</a:t>
            </a:r>
            <a:r>
              <a:rPr lang="en-US" dirty="0">
                <a:ea typeface="ＭＳ Ｐゴシック" charset="-128"/>
              </a:rPr>
              <a:t>:</a:t>
            </a:r>
          </a:p>
          <a:p>
            <a:pPr marL="1225525" lvl="1" indent="-325115">
              <a:defRPr/>
            </a:pPr>
            <a:r>
              <a:rPr lang="en-US" dirty="0">
                <a:ea typeface="ＭＳ Ｐゴシック" charset="-128"/>
              </a:rPr>
              <a:t>Segment the image. </a:t>
            </a:r>
          </a:p>
          <a:p>
            <a:pPr marL="1225525" lvl="1" indent="-325115">
              <a:defRPr/>
            </a:pPr>
            <a:r>
              <a:rPr lang="en-US" dirty="0">
                <a:ea typeface="ＭＳ Ｐゴシック" charset="-128"/>
              </a:rPr>
              <a:t>Measure image attributes (features) - 40 of them per object.</a:t>
            </a:r>
          </a:p>
          <a:p>
            <a:pPr marL="1225525" lvl="1" indent="-325115">
              <a:defRPr/>
            </a:pPr>
            <a:r>
              <a:rPr lang="en-US" dirty="0">
                <a:ea typeface="ＭＳ Ｐゴシック" charset="-128"/>
              </a:rPr>
              <a:t>Model the class based on these features.</a:t>
            </a:r>
          </a:p>
          <a:p>
            <a:pPr marL="1225525" lvl="1" indent="-325115">
              <a:defRPr/>
            </a:pPr>
            <a:r>
              <a:rPr lang="en-US" dirty="0">
                <a:ea typeface="ＭＳ Ｐゴシック" charset="-128"/>
              </a:rPr>
              <a:t>Success Story: Could find 16 new high red-shift quasars, some of the farthest objects that are difficult to find!</a:t>
            </a:r>
          </a:p>
        </p:txBody>
      </p:sp>
      <p:sp>
        <p:nvSpPr>
          <p:cNvPr id="40964" name="Text Box 4"/>
          <p:cNvSpPr txBox="1">
            <a:spLocks noChangeArrowheads="1"/>
          </p:cNvSpPr>
          <p:nvPr/>
        </p:nvSpPr>
        <p:spPr bwMode="auto">
          <a:xfrm>
            <a:off x="5418138" y="8669338"/>
            <a:ext cx="73040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1700">
                <a:latin typeface="Times New Roman" pitchFamily="18" charset="0"/>
              </a:rPr>
              <a:t>From [Fayyad, et.al.] Advances in Knowledge Discovery and Data Mining, 1996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atin typeface="Arial" pitchFamily="34" charset="0"/>
                <a:cs typeface="Arial" pitchFamily="34" charset="0"/>
              </a:rPr>
              <a:t>Classifying Galaxies</a:t>
            </a:r>
          </a:p>
        </p:txBody>
      </p:sp>
      <p:pic>
        <p:nvPicPr>
          <p:cNvPr id="41987" name="Picture 3" descr="ear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2273300"/>
            <a:ext cx="3684588"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intermedi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3790950"/>
            <a:ext cx="3684588"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75" y="5176838"/>
            <a:ext cx="37592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p:cNvSpPr txBox="1">
            <a:spLocks noChangeArrowheads="1"/>
          </p:cNvSpPr>
          <p:nvPr/>
        </p:nvSpPr>
        <p:spPr bwMode="auto">
          <a:xfrm>
            <a:off x="2058988" y="2384425"/>
            <a:ext cx="10223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2600" i="1"/>
              <a:t>Early</a:t>
            </a:r>
            <a:endParaRPr lang="en-US"/>
          </a:p>
        </p:txBody>
      </p:sp>
      <p:sp>
        <p:nvSpPr>
          <p:cNvPr id="41991" name="Text Box 7"/>
          <p:cNvSpPr txBox="1">
            <a:spLocks noChangeArrowheads="1"/>
          </p:cNvSpPr>
          <p:nvPr/>
        </p:nvSpPr>
        <p:spPr bwMode="auto">
          <a:xfrm>
            <a:off x="5527675" y="3902075"/>
            <a:ext cx="21177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2600" i="1"/>
              <a:t>Intermediate</a:t>
            </a:r>
            <a:endParaRPr lang="en-US" sz="3400" i="1"/>
          </a:p>
        </p:txBody>
      </p:sp>
      <p:sp>
        <p:nvSpPr>
          <p:cNvPr id="41992" name="Text Box 8"/>
          <p:cNvSpPr txBox="1">
            <a:spLocks noChangeArrowheads="1"/>
          </p:cNvSpPr>
          <p:nvPr/>
        </p:nvSpPr>
        <p:spPr bwMode="auto">
          <a:xfrm>
            <a:off x="10186988" y="5310188"/>
            <a:ext cx="912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r>
              <a:rPr lang="en-US" sz="2600" i="1"/>
              <a:t>Late</a:t>
            </a:r>
            <a:endParaRPr lang="en-US"/>
          </a:p>
        </p:txBody>
      </p:sp>
      <p:sp>
        <p:nvSpPr>
          <p:cNvPr id="47113" name="Text Box 9"/>
          <p:cNvSpPr txBox="1">
            <a:spLocks noChangeArrowheads="1"/>
          </p:cNvSpPr>
          <p:nvPr/>
        </p:nvSpPr>
        <p:spPr bwMode="auto">
          <a:xfrm>
            <a:off x="541338" y="6748463"/>
            <a:ext cx="464661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0046" tIns="65023" rIns="130046" bIns="65023">
            <a:spAutoFit/>
          </a:bodyPr>
          <a:lstStyle>
            <a:lvl1pPr marL="246063" indent="-2460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defRPr/>
            </a:pPr>
            <a:r>
              <a:rPr lang="en-US" sz="2100" dirty="0">
                <a:solidFill>
                  <a:schemeClr val="bg1"/>
                </a:solidFill>
                <a:latin typeface="+mj-lt"/>
                <a:cs typeface="Arial" pitchFamily="34" charset="0"/>
              </a:rPr>
              <a:t>Data size: </a:t>
            </a:r>
          </a:p>
          <a:p>
            <a:pPr eaLnBrk="1" hangingPunct="1">
              <a:buFontTx/>
              <a:buChar char="•"/>
              <a:defRPr/>
            </a:pPr>
            <a:r>
              <a:rPr lang="en-US" sz="2100" dirty="0">
                <a:solidFill>
                  <a:schemeClr val="bg1"/>
                </a:solidFill>
                <a:latin typeface="+mj-lt"/>
                <a:cs typeface="Arial" pitchFamily="34" charset="0"/>
              </a:rPr>
              <a:t>72 million stars, 20 million galaxies</a:t>
            </a:r>
          </a:p>
          <a:p>
            <a:pPr eaLnBrk="1" hangingPunct="1">
              <a:buFontTx/>
              <a:buChar char="•"/>
              <a:defRPr/>
            </a:pPr>
            <a:r>
              <a:rPr lang="en-US" sz="2100" dirty="0">
                <a:solidFill>
                  <a:schemeClr val="bg1"/>
                </a:solidFill>
                <a:latin typeface="+mj-lt"/>
                <a:cs typeface="Arial" pitchFamily="34" charset="0"/>
              </a:rPr>
              <a:t>Object catalog: 9 GB</a:t>
            </a:r>
          </a:p>
          <a:p>
            <a:pPr eaLnBrk="1" hangingPunct="1">
              <a:buFontTx/>
              <a:buChar char="•"/>
              <a:defRPr/>
            </a:pPr>
            <a:r>
              <a:rPr lang="en-US" sz="2100" dirty="0">
                <a:solidFill>
                  <a:schemeClr val="bg1"/>
                </a:solidFill>
                <a:latin typeface="+mj-lt"/>
                <a:cs typeface="Arial" pitchFamily="34" charset="0"/>
              </a:rPr>
              <a:t>Image database: 150 GB </a:t>
            </a:r>
          </a:p>
        </p:txBody>
      </p:sp>
      <p:sp>
        <p:nvSpPr>
          <p:cNvPr id="47114" name="Text Box 10"/>
          <p:cNvSpPr txBox="1">
            <a:spLocks noChangeArrowheads="1"/>
          </p:cNvSpPr>
          <p:nvPr/>
        </p:nvSpPr>
        <p:spPr bwMode="auto">
          <a:xfrm>
            <a:off x="4846638" y="2730500"/>
            <a:ext cx="357822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0046" tIns="65023" rIns="130046" bIns="65023">
            <a:spAutoFit/>
          </a:bodyPr>
          <a:lstStyle>
            <a:lvl1pPr marL="246063" indent="-2460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defRPr/>
            </a:pPr>
            <a:r>
              <a:rPr lang="en-US" sz="2100" dirty="0">
                <a:solidFill>
                  <a:schemeClr val="bg1"/>
                </a:solidFill>
                <a:latin typeface="+mj-lt"/>
                <a:cs typeface="Arial" pitchFamily="34" charset="0"/>
              </a:rPr>
              <a:t>Class: </a:t>
            </a:r>
          </a:p>
          <a:p>
            <a:pPr eaLnBrk="1" hangingPunct="1">
              <a:buFontTx/>
              <a:buChar char="•"/>
              <a:defRPr/>
            </a:pPr>
            <a:r>
              <a:rPr lang="en-US" sz="2100" dirty="0">
                <a:solidFill>
                  <a:schemeClr val="bg1"/>
                </a:solidFill>
                <a:latin typeface="+mj-lt"/>
                <a:cs typeface="Arial" pitchFamily="34" charset="0"/>
              </a:rPr>
              <a:t>Stages of formation</a:t>
            </a:r>
          </a:p>
        </p:txBody>
      </p:sp>
      <p:sp>
        <p:nvSpPr>
          <p:cNvPr id="47115" name="Text Box 11"/>
          <p:cNvSpPr txBox="1">
            <a:spLocks noChangeArrowheads="1"/>
          </p:cNvSpPr>
          <p:nvPr/>
        </p:nvSpPr>
        <p:spPr bwMode="auto">
          <a:xfrm>
            <a:off x="8893175" y="2378075"/>
            <a:ext cx="4111625"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0046" tIns="65023" rIns="130046" bIns="65023">
            <a:spAutoFit/>
          </a:bodyPr>
          <a:lstStyle>
            <a:lvl1pPr marL="246063" indent="-2460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defRPr/>
            </a:pPr>
            <a:r>
              <a:rPr lang="en-US" sz="2100" dirty="0">
                <a:solidFill>
                  <a:schemeClr val="bg1"/>
                </a:solidFill>
                <a:latin typeface="+mj-lt"/>
                <a:cs typeface="Arial" pitchFamily="34" charset="0"/>
              </a:rPr>
              <a:t>Attributes:</a:t>
            </a:r>
          </a:p>
          <a:p>
            <a:pPr eaLnBrk="1" hangingPunct="1">
              <a:buFontTx/>
              <a:buChar char="•"/>
              <a:defRPr/>
            </a:pPr>
            <a:r>
              <a:rPr lang="en-US" sz="2100" dirty="0">
                <a:solidFill>
                  <a:schemeClr val="bg1"/>
                </a:solidFill>
                <a:latin typeface="+mj-lt"/>
                <a:cs typeface="Arial" pitchFamily="34" charset="0"/>
              </a:rPr>
              <a:t>Image features, </a:t>
            </a:r>
          </a:p>
          <a:p>
            <a:pPr eaLnBrk="1" hangingPunct="1">
              <a:buFontTx/>
              <a:buChar char="•"/>
              <a:defRPr/>
            </a:pPr>
            <a:r>
              <a:rPr lang="en-US" sz="2100" dirty="0">
                <a:solidFill>
                  <a:schemeClr val="bg1"/>
                </a:solidFill>
                <a:latin typeface="+mj-lt"/>
                <a:cs typeface="Arial" pitchFamily="34" charset="0"/>
              </a:rPr>
              <a:t>Characteristics of light waves received, etc.</a:t>
            </a:r>
          </a:p>
        </p:txBody>
      </p:sp>
      <p:sp>
        <p:nvSpPr>
          <p:cNvPr id="47116" name="Text Box 12"/>
          <p:cNvSpPr txBox="1">
            <a:spLocks noChangeArrowheads="1"/>
          </p:cNvSpPr>
          <p:nvPr/>
        </p:nvSpPr>
        <p:spPr bwMode="auto">
          <a:xfrm>
            <a:off x="8886825" y="1300163"/>
            <a:ext cx="29019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defRPr/>
            </a:pPr>
            <a:r>
              <a:rPr lang="en-US" sz="1600" i="1" dirty="0">
                <a:solidFill>
                  <a:schemeClr val="bg1"/>
                </a:solidFill>
                <a:latin typeface="+mj-lt"/>
                <a:cs typeface="Arial" pitchFamily="34" charset="0"/>
              </a:rPr>
              <a:t>Courtesy: http://aps.umn.edu</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atin typeface="Arial" pitchFamily="34" charset="0"/>
                <a:cs typeface="Arial" pitchFamily="34" charset="0"/>
              </a:rPr>
              <a:t>Classification: Application 5</a:t>
            </a:r>
          </a:p>
        </p:txBody>
      </p:sp>
      <p:sp>
        <p:nvSpPr>
          <p:cNvPr id="48131" name="Rectangle 3"/>
          <p:cNvSpPr>
            <a:spLocks noGrp="1" noChangeArrowheads="1"/>
          </p:cNvSpPr>
          <p:nvPr>
            <p:ph idx="1"/>
          </p:nvPr>
        </p:nvSpPr>
        <p:spPr>
          <a:xfrm>
            <a:off x="900113" y="2057791"/>
            <a:ext cx="11049000" cy="6007100"/>
          </a:xfrm>
        </p:spPr>
        <p:txBody>
          <a:bodyPr/>
          <a:lstStyle/>
          <a:p>
            <a:pPr marL="0" indent="0">
              <a:buFontTx/>
              <a:buNone/>
              <a:defRPr/>
            </a:pPr>
            <a:r>
              <a:rPr lang="en-US" dirty="0">
                <a:cs typeface="Arial" pitchFamily="34" charset="0"/>
              </a:rPr>
              <a:t>Classification of tomato seeds</a:t>
            </a:r>
          </a:p>
          <a:p>
            <a:pPr marL="0" indent="0">
              <a:buFontTx/>
              <a:buNone/>
              <a:defRPr/>
            </a:pPr>
            <a:endParaRPr lang="en-US" dirty="0">
              <a:cs typeface="Arial" pitchFamily="34" charset="0"/>
            </a:endParaRPr>
          </a:p>
          <a:p>
            <a:pPr>
              <a:defRPr/>
            </a:pPr>
            <a:r>
              <a:rPr lang="en-US" dirty="0">
                <a:solidFill>
                  <a:srgbClr val="006600"/>
                </a:solidFill>
              </a:rPr>
              <a:t>Goal</a:t>
            </a:r>
            <a:r>
              <a:rPr lang="en-US" dirty="0"/>
              <a:t>: to predict whether tomato seeds germinate</a:t>
            </a:r>
          </a:p>
          <a:p>
            <a:pPr>
              <a:defRPr/>
            </a:pPr>
            <a:endParaRPr lang="en-US" dirty="0"/>
          </a:p>
          <a:p>
            <a:pPr>
              <a:defRPr/>
            </a:pPr>
            <a:r>
              <a:rPr lang="en-US" dirty="0">
                <a:solidFill>
                  <a:srgbClr val="006600"/>
                </a:solidFill>
              </a:rPr>
              <a:t>Approach</a:t>
            </a:r>
            <a:r>
              <a:rPr lang="en-US" dirty="0"/>
              <a:t>:</a:t>
            </a:r>
          </a:p>
          <a:p>
            <a:pPr marL="1225296" lvl="1" indent="-329184">
              <a:defRPr/>
            </a:pPr>
            <a:endParaRPr lang="en-US" sz="2800" dirty="0"/>
          </a:p>
          <a:p>
            <a:pPr marL="1225296" lvl="1" indent="-329184">
              <a:defRPr/>
            </a:pPr>
            <a:r>
              <a:rPr lang="en-US" dirty="0"/>
              <a:t>“scan” the seeds</a:t>
            </a:r>
          </a:p>
          <a:p>
            <a:pPr marL="1225296" lvl="1" indent="-329184">
              <a:defRPr/>
            </a:pPr>
            <a:r>
              <a:rPr lang="en-US" dirty="0"/>
              <a:t> extract features</a:t>
            </a:r>
          </a:p>
          <a:p>
            <a:pPr marL="1225296" lvl="1" indent="-329184">
              <a:defRPr/>
            </a:pPr>
            <a:r>
              <a:rPr lang="en-US" dirty="0"/>
              <a:t> build a classifier</a:t>
            </a:r>
          </a:p>
          <a:p>
            <a:pPr marL="1225296" lvl="1" indent="-329184">
              <a:defRPr/>
            </a:pPr>
            <a:r>
              <a:rPr lang="en-US" dirty="0"/>
              <a:t> use the classifier to blow away</a:t>
            </a:r>
            <a:br>
              <a:rPr lang="en-US" dirty="0"/>
            </a:br>
            <a:r>
              <a:rPr lang="en-US" dirty="0"/>
              <a:t> infertile seeds</a:t>
            </a:r>
          </a:p>
          <a:p>
            <a:pPr lvl="2">
              <a:defRPr/>
            </a:pPr>
            <a:endParaRPr lang="en-US" sz="2800" dirty="0"/>
          </a:p>
          <a:p>
            <a:pPr>
              <a:defRPr/>
            </a:pPr>
            <a:endParaRPr lang="en-US" sz="3400" dirty="0">
              <a:cs typeface="Arial" pitchFamily="34" charset="0"/>
            </a:endParaRPr>
          </a:p>
        </p:txBody>
      </p:sp>
      <p:pic>
        <p:nvPicPr>
          <p:cNvPr id="43012" name="Picture 4" descr="clothilde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063" y="1060450"/>
            <a:ext cx="1636712" cy="693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tomat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416" y="4104423"/>
            <a:ext cx="2709863"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Shape 11"/>
          <p:cNvPicPr>
            <a:picLocks noChangeAspect="1"/>
          </p:cNvPicPr>
          <p:nvPr/>
        </p:nvPicPr>
        <p:blipFill rotWithShape="1">
          <a:blip r:embed="rId5">
            <a:alphaModFix/>
          </a:blip>
          <a:srcRect/>
          <a:stretch/>
        </p:blipFill>
        <p:spPr>
          <a:xfrm>
            <a:off x="55526" y="6469760"/>
            <a:ext cx="1689174" cy="1526478"/>
          </a:xfrm>
          <a:prstGeom prst="rect">
            <a:avLst/>
          </a:prstGeom>
          <a:noFill/>
          <a:ln>
            <a:noFill/>
          </a:ln>
        </p:spPr>
      </p:pic>
      <p:pic>
        <p:nvPicPr>
          <p:cNvPr id="7" name="Picture 6" descr="Afbeeldingsresultaat voor chi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584" y="6726746"/>
            <a:ext cx="2846245" cy="1599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atin typeface="Arial" pitchFamily="34" charset="0"/>
                <a:cs typeface="Arial" pitchFamily="34" charset="0"/>
              </a:rPr>
              <a:t>Classification: Example 6</a:t>
            </a:r>
          </a:p>
        </p:txBody>
      </p:sp>
      <p:sp>
        <p:nvSpPr>
          <p:cNvPr id="49155" name="Rectangle 3"/>
          <p:cNvSpPr>
            <a:spLocks noGrp="1" noChangeArrowheads="1"/>
          </p:cNvSpPr>
          <p:nvPr>
            <p:ph idx="1"/>
          </p:nvPr>
        </p:nvSpPr>
        <p:spPr/>
        <p:txBody>
          <a:bodyPr/>
          <a:lstStyle/>
          <a:p>
            <a:pPr marL="0" indent="0">
              <a:buFontTx/>
              <a:buNone/>
              <a:defRPr/>
            </a:pPr>
            <a:r>
              <a:rPr lang="en-US" dirty="0">
                <a:latin typeface="+mj-lt"/>
                <a:cs typeface="Arial" pitchFamily="34" charset="0"/>
              </a:rPr>
              <a:t>Brain-computer interfacing</a:t>
            </a:r>
          </a:p>
          <a:p>
            <a:pPr marL="0" indent="0">
              <a:buFontTx/>
              <a:buNone/>
              <a:defRPr/>
            </a:pPr>
            <a:endParaRPr lang="en-US" dirty="0">
              <a:latin typeface="+mj-lt"/>
              <a:cs typeface="Arial" pitchFamily="34" charset="0"/>
            </a:endParaRPr>
          </a:p>
          <a:p>
            <a:pPr>
              <a:defRPr/>
            </a:pPr>
            <a:r>
              <a:rPr lang="en-US" dirty="0">
                <a:solidFill>
                  <a:srgbClr val="006600"/>
                </a:solidFill>
                <a:latin typeface="+mj-lt"/>
              </a:rPr>
              <a:t>Goal</a:t>
            </a:r>
            <a:r>
              <a:rPr lang="en-US" dirty="0">
                <a:latin typeface="+mj-lt"/>
              </a:rPr>
              <a:t>: read a person’s mind</a:t>
            </a:r>
          </a:p>
          <a:p>
            <a:pPr>
              <a:defRPr/>
            </a:pPr>
            <a:endParaRPr lang="en-US" dirty="0">
              <a:latin typeface="+mj-lt"/>
            </a:endParaRPr>
          </a:p>
          <a:p>
            <a:pPr>
              <a:defRPr/>
            </a:pPr>
            <a:r>
              <a:rPr lang="en-US" dirty="0">
                <a:solidFill>
                  <a:srgbClr val="006600"/>
                </a:solidFill>
                <a:latin typeface="+mj-lt"/>
              </a:rPr>
              <a:t>Approach</a:t>
            </a:r>
            <a:r>
              <a:rPr lang="en-US" dirty="0">
                <a:latin typeface="+mj-lt"/>
              </a:rPr>
              <a:t>:</a:t>
            </a:r>
          </a:p>
          <a:p>
            <a:pPr lvl="1">
              <a:defRPr/>
            </a:pPr>
            <a:r>
              <a:rPr lang="en-US" sz="2800" dirty="0"/>
              <a:t> </a:t>
            </a:r>
            <a:r>
              <a:rPr lang="en-US" dirty="0"/>
              <a:t>measure EEG signals</a:t>
            </a:r>
          </a:p>
          <a:p>
            <a:pPr lvl="1">
              <a:defRPr/>
            </a:pPr>
            <a:r>
              <a:rPr lang="en-US" dirty="0"/>
              <a:t> classify them</a:t>
            </a:r>
          </a:p>
          <a:p>
            <a:pPr>
              <a:defRPr/>
            </a:pPr>
            <a:endParaRPr lang="en-US" sz="3400" dirty="0">
              <a:cs typeface="Arial" pitchFamily="34" charset="0"/>
            </a:endParaRPr>
          </a:p>
        </p:txBody>
      </p:sp>
      <p:pic>
        <p:nvPicPr>
          <p:cNvPr id="44036" name="Picture 9" descr="portesouver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5322888"/>
            <a:ext cx="388937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0" descr="t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1420813"/>
            <a:ext cx="5784850"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err="1"/>
              <a:t>Volkskrant</a:t>
            </a:r>
            <a:endParaRPr lang="en-US" dirty="0"/>
          </a:p>
        </p:txBody>
      </p:sp>
      <p:pic>
        <p:nvPicPr>
          <p:cNvPr id="60418" name="Picture 2" descr="C:\Users\tomh\Desktop\talks\artikel VK0001.jpg"/>
          <p:cNvPicPr>
            <a:picLocks noChangeAspect="1" noChangeArrowheads="1"/>
          </p:cNvPicPr>
          <p:nvPr/>
        </p:nvPicPr>
        <p:blipFill rotWithShape="1">
          <a:blip r:embed="rId2">
            <a:extLst>
              <a:ext uri="{28A0092B-C50C-407E-A947-70E740481C1C}">
                <a14:useLocalDpi xmlns:a14="http://schemas.microsoft.com/office/drawing/2010/main" val="0"/>
              </a:ext>
            </a:extLst>
          </a:blip>
          <a:srcRect b="26459"/>
          <a:stretch/>
        </p:blipFill>
        <p:spPr bwMode="auto">
          <a:xfrm rot="5400000">
            <a:off x="4031183" y="1070037"/>
            <a:ext cx="7074834" cy="717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53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atin typeface="Arial" pitchFamily="34" charset="0"/>
                <a:cs typeface="Arial" pitchFamily="34" charset="0"/>
              </a:rPr>
              <a:t>Clustering Definition</a:t>
            </a:r>
          </a:p>
        </p:txBody>
      </p:sp>
      <p:sp>
        <p:nvSpPr>
          <p:cNvPr id="43011" name="Rectangle 3"/>
          <p:cNvSpPr>
            <a:spLocks noGrp="1" noChangeArrowheads="1"/>
          </p:cNvSpPr>
          <p:nvPr>
            <p:ph idx="1"/>
          </p:nvPr>
        </p:nvSpPr>
        <p:spPr/>
        <p:txBody>
          <a:bodyPr/>
          <a:lstStyle/>
          <a:p>
            <a:pPr marL="487672" indent="-487672">
              <a:lnSpc>
                <a:spcPct val="90000"/>
              </a:lnSpc>
              <a:defRPr/>
            </a:pPr>
            <a:endParaRPr lang="en-US" dirty="0">
              <a:ea typeface="ＭＳ Ｐゴシック" charset="-128"/>
            </a:endParaRPr>
          </a:p>
          <a:p>
            <a:pPr marL="487672" indent="-487672">
              <a:defRPr/>
            </a:pPr>
            <a:r>
              <a:rPr lang="en-US" dirty="0">
                <a:ea typeface="ＭＳ Ｐゴシック" charset="-128"/>
              </a:rPr>
              <a:t>Given a set of data points, each having a set of attributes, and a similarity measure among them, find clusters such that</a:t>
            </a:r>
          </a:p>
          <a:p>
            <a:pPr marL="487672" indent="-487672">
              <a:lnSpc>
                <a:spcPct val="90000"/>
              </a:lnSpc>
              <a:defRPr/>
            </a:pPr>
            <a:endParaRPr lang="en-US" dirty="0">
              <a:ea typeface="ＭＳ Ｐゴシック" charset="-128"/>
            </a:endParaRPr>
          </a:p>
          <a:p>
            <a:pPr marL="1056623" lvl="1" indent="-406394">
              <a:defRPr/>
            </a:pPr>
            <a:r>
              <a:rPr lang="en-US" dirty="0">
                <a:ea typeface="ＭＳ Ｐゴシック" charset="-128"/>
              </a:rPr>
              <a:t>Data points in one cluster are more similar to one another.</a:t>
            </a:r>
          </a:p>
          <a:p>
            <a:pPr marL="1056623" lvl="1" indent="-406394">
              <a:defRPr/>
            </a:pPr>
            <a:r>
              <a:rPr lang="en-US" dirty="0">
                <a:ea typeface="ＭＳ Ｐゴシック" charset="-128"/>
              </a:rPr>
              <a:t>Data points in separate clusters are less similar to one another.</a:t>
            </a:r>
          </a:p>
          <a:p>
            <a:pPr marL="1056623" lvl="1" indent="-406394">
              <a:defRPr/>
            </a:pPr>
            <a:endParaRPr lang="en-US" dirty="0">
              <a:ea typeface="ＭＳ Ｐゴシック" charset="-128"/>
            </a:endParaRPr>
          </a:p>
          <a:p>
            <a:pPr marL="487672" indent="-487672">
              <a:lnSpc>
                <a:spcPct val="90000"/>
              </a:lnSpc>
              <a:defRPr/>
            </a:pPr>
            <a:r>
              <a:rPr lang="en-US" dirty="0">
                <a:ea typeface="ＭＳ Ｐゴシック" charset="-128"/>
              </a:rPr>
              <a:t>Similarity measures:</a:t>
            </a:r>
          </a:p>
          <a:p>
            <a:pPr marL="487672" indent="-487672">
              <a:lnSpc>
                <a:spcPct val="90000"/>
              </a:lnSpc>
              <a:defRPr/>
            </a:pPr>
            <a:endParaRPr lang="en-US" dirty="0">
              <a:ea typeface="ＭＳ Ｐゴシック" charset="-128"/>
            </a:endParaRPr>
          </a:p>
          <a:p>
            <a:pPr marL="1056623" lvl="1" indent="-406394">
              <a:defRPr/>
            </a:pPr>
            <a:r>
              <a:rPr lang="en-US" dirty="0">
                <a:ea typeface="ＭＳ Ｐゴシック" charset="-128"/>
              </a:rPr>
              <a:t>Euclidean distance if attributes are continuous.</a:t>
            </a:r>
          </a:p>
          <a:p>
            <a:pPr marL="1056623" lvl="1" indent="-406394">
              <a:defRPr/>
            </a:pPr>
            <a:r>
              <a:rPr lang="en-US" dirty="0">
                <a:ea typeface="ＭＳ Ｐゴシック" charset="-128"/>
              </a:rPr>
              <a:t>Other problem-specific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atin typeface="Arial" pitchFamily="34" charset="0"/>
                <a:cs typeface="Arial" pitchFamily="34" charset="0"/>
              </a:rPr>
              <a:t>Illustrating Clustering</a:t>
            </a:r>
          </a:p>
        </p:txBody>
      </p:sp>
      <p:sp>
        <p:nvSpPr>
          <p:cNvPr id="747524" name="Text Box 4"/>
          <p:cNvSpPr txBox="1">
            <a:spLocks noChangeArrowheads="1"/>
          </p:cNvSpPr>
          <p:nvPr/>
        </p:nvSpPr>
        <p:spPr bwMode="auto">
          <a:xfrm>
            <a:off x="2160588" y="3111500"/>
            <a:ext cx="3290887" cy="901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130046" tIns="65023" rIns="130046" bIns="65023">
            <a:spAutoFit/>
          </a:bodyPr>
          <a:lstStyle/>
          <a:p>
            <a:pPr algn="ctr">
              <a:defRPr/>
            </a:pPr>
            <a:r>
              <a:rPr lang="en-US" sz="2500" dirty="0" err="1">
                <a:solidFill>
                  <a:schemeClr val="bg1"/>
                </a:solidFill>
                <a:latin typeface="+mj-lt"/>
              </a:rPr>
              <a:t>Intracluster</a:t>
            </a:r>
            <a:r>
              <a:rPr lang="en-US" sz="2500" dirty="0">
                <a:solidFill>
                  <a:schemeClr val="bg1"/>
                </a:solidFill>
                <a:latin typeface="+mj-lt"/>
              </a:rPr>
              <a:t> distances</a:t>
            </a:r>
          </a:p>
          <a:p>
            <a:pPr algn="ctr">
              <a:defRPr/>
            </a:pPr>
            <a:r>
              <a:rPr lang="en-US" sz="2500" dirty="0">
                <a:solidFill>
                  <a:schemeClr val="bg1"/>
                </a:solidFill>
                <a:latin typeface="+mj-lt"/>
              </a:rPr>
              <a:t>are minimized</a:t>
            </a:r>
          </a:p>
        </p:txBody>
      </p:sp>
      <p:sp>
        <p:nvSpPr>
          <p:cNvPr id="747525" name="Text Box 5"/>
          <p:cNvSpPr txBox="1">
            <a:spLocks noChangeArrowheads="1"/>
          </p:cNvSpPr>
          <p:nvPr/>
        </p:nvSpPr>
        <p:spPr bwMode="auto">
          <a:xfrm>
            <a:off x="7688263" y="3111500"/>
            <a:ext cx="3290887" cy="901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130046" tIns="65023" rIns="130046" bIns="65023">
            <a:spAutoFit/>
          </a:bodyPr>
          <a:lstStyle/>
          <a:p>
            <a:pPr algn="ctr">
              <a:defRPr/>
            </a:pPr>
            <a:r>
              <a:rPr lang="en-US" sz="2500" dirty="0" err="1">
                <a:solidFill>
                  <a:schemeClr val="bg1"/>
                </a:solidFill>
                <a:latin typeface="+mj-lt"/>
              </a:rPr>
              <a:t>Intercluster</a:t>
            </a:r>
            <a:r>
              <a:rPr lang="en-US" sz="2500" dirty="0">
                <a:solidFill>
                  <a:schemeClr val="bg1"/>
                </a:solidFill>
                <a:latin typeface="+mj-lt"/>
              </a:rPr>
              <a:t> distances</a:t>
            </a:r>
          </a:p>
          <a:p>
            <a:pPr algn="ctr">
              <a:defRPr/>
            </a:pPr>
            <a:r>
              <a:rPr lang="en-US" sz="2500" dirty="0">
                <a:solidFill>
                  <a:schemeClr val="bg1"/>
                </a:solidFill>
                <a:latin typeface="+mj-lt"/>
              </a:rPr>
              <a:t>are maximized</a:t>
            </a:r>
          </a:p>
        </p:txBody>
      </p:sp>
      <p:sp>
        <p:nvSpPr>
          <p:cNvPr id="46085" name="Line 7"/>
          <p:cNvSpPr>
            <a:spLocks noChangeShapeType="1"/>
          </p:cNvSpPr>
          <p:nvPr/>
        </p:nvSpPr>
        <p:spPr bwMode="auto">
          <a:xfrm>
            <a:off x="5959475" y="4156075"/>
            <a:ext cx="0" cy="26019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6" name="Line 8"/>
          <p:cNvSpPr>
            <a:spLocks noChangeShapeType="1"/>
          </p:cNvSpPr>
          <p:nvPr/>
        </p:nvSpPr>
        <p:spPr bwMode="auto">
          <a:xfrm>
            <a:off x="5959475" y="6757988"/>
            <a:ext cx="30353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7" name="Freeform 9"/>
          <p:cNvSpPr>
            <a:spLocks/>
          </p:cNvSpPr>
          <p:nvPr/>
        </p:nvSpPr>
        <p:spPr bwMode="auto">
          <a:xfrm>
            <a:off x="4808538" y="6757988"/>
            <a:ext cx="1150937" cy="1206500"/>
          </a:xfrm>
          <a:custGeom>
            <a:avLst/>
            <a:gdLst>
              <a:gd name="T0" fmla="*/ 2147483647 w 510"/>
              <a:gd name="T1" fmla="*/ 0 h 535"/>
              <a:gd name="T2" fmla="*/ 0 w 510"/>
              <a:gd name="T3" fmla="*/ 2147483647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38100">
            <a:solidFill>
              <a:schemeClr val="bg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088" name="AutoShape 10"/>
          <p:cNvSpPr>
            <a:spLocks noChangeArrowheads="1"/>
          </p:cNvSpPr>
          <p:nvPr/>
        </p:nvSpPr>
        <p:spPr bwMode="auto">
          <a:xfrm>
            <a:off x="7151688" y="4914900"/>
            <a:ext cx="217487" cy="217488"/>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89" name="AutoShape 11"/>
          <p:cNvSpPr>
            <a:spLocks noChangeArrowheads="1"/>
          </p:cNvSpPr>
          <p:nvPr/>
        </p:nvSpPr>
        <p:spPr bwMode="auto">
          <a:xfrm>
            <a:off x="7477125" y="4914900"/>
            <a:ext cx="217488" cy="217488"/>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0" name="AutoShape 12"/>
          <p:cNvSpPr>
            <a:spLocks noChangeArrowheads="1"/>
          </p:cNvSpPr>
          <p:nvPr/>
        </p:nvSpPr>
        <p:spPr bwMode="auto">
          <a:xfrm>
            <a:off x="7369175" y="4589463"/>
            <a:ext cx="215900" cy="217487"/>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1" name="AutoShape 13"/>
          <p:cNvSpPr>
            <a:spLocks noChangeArrowheads="1"/>
          </p:cNvSpPr>
          <p:nvPr/>
        </p:nvSpPr>
        <p:spPr bwMode="auto">
          <a:xfrm>
            <a:off x="7369175" y="5240338"/>
            <a:ext cx="215900" cy="217487"/>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2" name="AutoShape 14"/>
          <p:cNvSpPr>
            <a:spLocks noChangeArrowheads="1"/>
          </p:cNvSpPr>
          <p:nvPr/>
        </p:nvSpPr>
        <p:spPr bwMode="auto">
          <a:xfrm>
            <a:off x="7910513" y="4914900"/>
            <a:ext cx="217487" cy="217488"/>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3" name="AutoShape 15"/>
          <p:cNvSpPr>
            <a:spLocks noChangeArrowheads="1"/>
          </p:cNvSpPr>
          <p:nvPr/>
        </p:nvSpPr>
        <p:spPr bwMode="auto">
          <a:xfrm>
            <a:off x="7694613" y="4699000"/>
            <a:ext cx="215900" cy="215900"/>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4" name="AutoShape 16"/>
          <p:cNvSpPr>
            <a:spLocks noChangeArrowheads="1"/>
          </p:cNvSpPr>
          <p:nvPr/>
        </p:nvSpPr>
        <p:spPr bwMode="auto">
          <a:xfrm>
            <a:off x="6935788" y="4589463"/>
            <a:ext cx="215900" cy="217487"/>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5" name="AutoShape 17"/>
          <p:cNvSpPr>
            <a:spLocks noChangeArrowheads="1"/>
          </p:cNvSpPr>
          <p:nvPr/>
        </p:nvSpPr>
        <p:spPr bwMode="auto">
          <a:xfrm>
            <a:off x="7694613" y="5132388"/>
            <a:ext cx="215900" cy="215900"/>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6" name="AutoShape 18"/>
          <p:cNvSpPr>
            <a:spLocks noChangeArrowheads="1"/>
          </p:cNvSpPr>
          <p:nvPr/>
        </p:nvSpPr>
        <p:spPr bwMode="auto">
          <a:xfrm>
            <a:off x="6935788" y="5132388"/>
            <a:ext cx="215900" cy="215900"/>
          </a:xfrm>
          <a:prstGeom prst="octagon">
            <a:avLst>
              <a:gd name="adj" fmla="val 29287"/>
            </a:avLst>
          </a:prstGeom>
          <a:solidFill>
            <a:srgbClr val="0070C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7" name="AutoShape 19"/>
          <p:cNvSpPr>
            <a:spLocks noChangeArrowheads="1"/>
          </p:cNvSpPr>
          <p:nvPr/>
        </p:nvSpPr>
        <p:spPr bwMode="auto">
          <a:xfrm>
            <a:off x="4659313" y="5781675"/>
            <a:ext cx="217487" cy="217488"/>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8" name="AutoShape 20"/>
          <p:cNvSpPr>
            <a:spLocks noChangeArrowheads="1"/>
          </p:cNvSpPr>
          <p:nvPr/>
        </p:nvSpPr>
        <p:spPr bwMode="auto">
          <a:xfrm>
            <a:off x="4984750" y="5891213"/>
            <a:ext cx="215900" cy="215900"/>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099" name="AutoShape 21"/>
          <p:cNvSpPr>
            <a:spLocks noChangeArrowheads="1"/>
          </p:cNvSpPr>
          <p:nvPr/>
        </p:nvSpPr>
        <p:spPr bwMode="auto">
          <a:xfrm>
            <a:off x="4984750" y="6215063"/>
            <a:ext cx="215900" cy="217487"/>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0" name="AutoShape 22"/>
          <p:cNvSpPr>
            <a:spLocks noChangeArrowheads="1"/>
          </p:cNvSpPr>
          <p:nvPr/>
        </p:nvSpPr>
        <p:spPr bwMode="auto">
          <a:xfrm>
            <a:off x="5310188" y="5891213"/>
            <a:ext cx="215900" cy="215900"/>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1" name="AutoShape 23"/>
          <p:cNvSpPr>
            <a:spLocks noChangeArrowheads="1"/>
          </p:cNvSpPr>
          <p:nvPr/>
        </p:nvSpPr>
        <p:spPr bwMode="auto">
          <a:xfrm>
            <a:off x="5092700" y="5565775"/>
            <a:ext cx="217488" cy="215900"/>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2" name="AutoShape 24"/>
          <p:cNvSpPr>
            <a:spLocks noChangeArrowheads="1"/>
          </p:cNvSpPr>
          <p:nvPr/>
        </p:nvSpPr>
        <p:spPr bwMode="auto">
          <a:xfrm>
            <a:off x="5310188" y="6215063"/>
            <a:ext cx="215900" cy="217487"/>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3" name="AutoShape 25"/>
          <p:cNvSpPr>
            <a:spLocks noChangeArrowheads="1"/>
          </p:cNvSpPr>
          <p:nvPr/>
        </p:nvSpPr>
        <p:spPr bwMode="auto">
          <a:xfrm>
            <a:off x="4659313" y="6107113"/>
            <a:ext cx="217487" cy="217487"/>
          </a:xfrm>
          <a:prstGeom prst="octagon">
            <a:avLst>
              <a:gd name="adj" fmla="val 29287"/>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4" name="AutoShape 26"/>
          <p:cNvSpPr>
            <a:spLocks noChangeArrowheads="1"/>
          </p:cNvSpPr>
          <p:nvPr/>
        </p:nvSpPr>
        <p:spPr bwMode="auto">
          <a:xfrm>
            <a:off x="7694613" y="6432550"/>
            <a:ext cx="215900" cy="215900"/>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5" name="AutoShape 27"/>
          <p:cNvSpPr>
            <a:spLocks noChangeArrowheads="1"/>
          </p:cNvSpPr>
          <p:nvPr/>
        </p:nvSpPr>
        <p:spPr bwMode="auto">
          <a:xfrm>
            <a:off x="8343900" y="6540500"/>
            <a:ext cx="217488" cy="217488"/>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6" name="AutoShape 28"/>
          <p:cNvSpPr>
            <a:spLocks noChangeArrowheads="1"/>
          </p:cNvSpPr>
          <p:nvPr/>
        </p:nvSpPr>
        <p:spPr bwMode="auto">
          <a:xfrm>
            <a:off x="8020050" y="6757988"/>
            <a:ext cx="215900" cy="215900"/>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7" name="AutoShape 29"/>
          <p:cNvSpPr>
            <a:spLocks noChangeArrowheads="1"/>
          </p:cNvSpPr>
          <p:nvPr/>
        </p:nvSpPr>
        <p:spPr bwMode="auto">
          <a:xfrm>
            <a:off x="7694613" y="6973888"/>
            <a:ext cx="215900" cy="217487"/>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8" name="AutoShape 30"/>
          <p:cNvSpPr>
            <a:spLocks noChangeArrowheads="1"/>
          </p:cNvSpPr>
          <p:nvPr/>
        </p:nvSpPr>
        <p:spPr bwMode="auto">
          <a:xfrm>
            <a:off x="8128000" y="6973888"/>
            <a:ext cx="215900" cy="217487"/>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09" name="AutoShape 31"/>
          <p:cNvSpPr>
            <a:spLocks noChangeArrowheads="1"/>
          </p:cNvSpPr>
          <p:nvPr/>
        </p:nvSpPr>
        <p:spPr bwMode="auto">
          <a:xfrm flipV="1">
            <a:off x="7694613" y="6648450"/>
            <a:ext cx="215900" cy="217488"/>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46110" name="AutoShape 32"/>
          <p:cNvSpPr>
            <a:spLocks noChangeArrowheads="1"/>
          </p:cNvSpPr>
          <p:nvPr/>
        </p:nvSpPr>
        <p:spPr bwMode="auto">
          <a:xfrm>
            <a:off x="8128000" y="6324600"/>
            <a:ext cx="215900" cy="215900"/>
          </a:xfrm>
          <a:prstGeom prst="octagon">
            <a:avLst>
              <a:gd name="adj" fmla="val 29287"/>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nl-NL"/>
          </a:p>
        </p:txBody>
      </p:sp>
      <p:sp>
        <p:nvSpPr>
          <p:cNvPr id="33" name="Rectangle 3"/>
          <p:cNvSpPr txBox="1">
            <a:spLocks noChangeArrowheads="1"/>
          </p:cNvSpPr>
          <p:nvPr/>
        </p:nvSpPr>
        <p:spPr>
          <a:xfrm>
            <a:off x="900113" y="2070100"/>
            <a:ext cx="11049000" cy="6007100"/>
          </a:xfrm>
          <a:prstGeom prst="rect">
            <a:avLst/>
          </a:prstGeom>
        </p:spPr>
        <p:txBody>
          <a:bodyPr/>
          <a:lst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a:lstStyle>
          <a:p>
            <a:pPr marL="487672" indent="-487672">
              <a:lnSpc>
                <a:spcPct val="90000"/>
              </a:lnSpc>
              <a:defRPr/>
            </a:pPr>
            <a:r>
              <a:rPr kumimoji="1" lang="en-US" dirty="0">
                <a:latin typeface="+mj-lt"/>
              </a:rPr>
              <a:t>Euclidean distance based clustering in 3-D space.</a:t>
            </a:r>
          </a:p>
          <a:p>
            <a:pPr marL="487672" indent="-487672">
              <a:lnSpc>
                <a:spcPct val="90000"/>
              </a:lnSpc>
              <a:defRPr/>
            </a:pPr>
            <a:endParaRPr lang="en-US" dirty="0">
              <a:ea typeface="ＭＳ Ｐゴシック" charset="-128"/>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atin typeface="Arial" pitchFamily="34" charset="0"/>
                <a:cs typeface="Arial" pitchFamily="34" charset="0"/>
              </a:rPr>
              <a:t>Evaluation</a:t>
            </a:r>
          </a:p>
        </p:txBody>
      </p:sp>
      <p:sp>
        <p:nvSpPr>
          <p:cNvPr id="13316" name="Rectangle 3"/>
          <p:cNvSpPr>
            <a:spLocks noGrp="1" noChangeArrowheads="1"/>
          </p:cNvSpPr>
          <p:nvPr>
            <p:ph type="body" idx="1"/>
          </p:nvPr>
        </p:nvSpPr>
        <p:spPr>
          <a:xfrm>
            <a:off x="900112" y="1852464"/>
            <a:ext cx="12104688" cy="6191076"/>
          </a:xfrm>
        </p:spPr>
        <p:txBody>
          <a:bodyPr/>
          <a:lstStyle/>
          <a:p>
            <a:pPr marL="360000" indent="-360000">
              <a:lnSpc>
                <a:spcPts val="2400"/>
              </a:lnSpc>
              <a:buFont typeface="Arial" pitchFamily="34" charset="0"/>
              <a:buChar char="•"/>
              <a:defRPr/>
            </a:pPr>
            <a:r>
              <a:rPr lang="en-US" dirty="0">
                <a:ea typeface="ＭＳ Ｐゴシック" charset="-128"/>
              </a:rPr>
              <a:t>Two multiple-choice exams: one mid-term and one end-term*</a:t>
            </a:r>
          </a:p>
          <a:p>
            <a:pPr marL="360000" indent="-360000">
              <a:lnSpc>
                <a:spcPts val="2400"/>
              </a:lnSpc>
              <a:buFont typeface="Arial" pitchFamily="34" charset="0"/>
              <a:buChar char="•"/>
              <a:defRPr/>
            </a:pPr>
            <a:endParaRPr lang="en-US" dirty="0">
              <a:ea typeface="ＭＳ Ｐゴシック" charset="-128"/>
            </a:endParaRPr>
          </a:p>
          <a:p>
            <a:pPr marL="360000" indent="-360000">
              <a:lnSpc>
                <a:spcPts val="2400"/>
              </a:lnSpc>
              <a:buFont typeface="Arial" pitchFamily="34" charset="0"/>
              <a:buChar char="•"/>
              <a:defRPr/>
            </a:pPr>
            <a:r>
              <a:rPr lang="en-US" dirty="0">
                <a:ea typeface="ＭＳ Ｐゴシック" charset="-128"/>
              </a:rPr>
              <a:t>Project (more details later)</a:t>
            </a:r>
          </a:p>
          <a:p>
            <a:pPr marL="360000" indent="-360000">
              <a:lnSpc>
                <a:spcPts val="2400"/>
              </a:lnSpc>
              <a:buFont typeface="Arial" pitchFamily="34" charset="0"/>
              <a:buChar char="•"/>
              <a:defRPr/>
            </a:pPr>
            <a:endParaRPr lang="en-US" dirty="0">
              <a:ea typeface="ＭＳ Ｐゴシック" charset="-128"/>
            </a:endParaRPr>
          </a:p>
          <a:p>
            <a:pPr marL="360000" indent="-360000">
              <a:lnSpc>
                <a:spcPts val="2400"/>
              </a:lnSpc>
              <a:buFont typeface="Arial" pitchFamily="34" charset="0"/>
              <a:buChar char="•"/>
              <a:defRPr/>
            </a:pPr>
            <a:r>
              <a:rPr lang="en-US" dirty="0">
                <a:ea typeface="ＭＳ Ｐゴシック" charset="-128"/>
              </a:rPr>
              <a:t>Six homework assignments</a:t>
            </a:r>
          </a:p>
          <a:p>
            <a:pPr marL="360000" indent="-360000">
              <a:lnSpc>
                <a:spcPts val="2400"/>
              </a:lnSpc>
              <a:buFont typeface="Arial" pitchFamily="34" charset="0"/>
              <a:buChar char="•"/>
              <a:defRPr/>
            </a:pPr>
            <a:endParaRPr lang="en-US" dirty="0">
              <a:ea typeface="ＭＳ Ｐゴシック" charset="-128"/>
            </a:endParaRPr>
          </a:p>
          <a:p>
            <a:pPr marL="360000" indent="-360000">
              <a:lnSpc>
                <a:spcPts val="2400"/>
              </a:lnSpc>
              <a:buFont typeface="Arial" pitchFamily="34" charset="0"/>
              <a:buChar char="•"/>
              <a:defRPr/>
            </a:pPr>
            <a:r>
              <a:rPr lang="en-US" dirty="0">
                <a:ea typeface="ＭＳ Ｐゴシック" charset="-128"/>
              </a:rPr>
              <a:t>Mandatory: score ≥ 5.5 for at least 4 out of 6 homework assignments!</a:t>
            </a:r>
          </a:p>
          <a:p>
            <a:pPr marL="360000" indent="-360000">
              <a:lnSpc>
                <a:spcPts val="2400"/>
              </a:lnSpc>
              <a:buFont typeface="Arial" pitchFamily="34" charset="0"/>
              <a:buChar char="•"/>
              <a:defRPr/>
            </a:pPr>
            <a:endParaRPr lang="en-US" dirty="0">
              <a:ea typeface="ＭＳ Ｐゴシック" charset="-128"/>
            </a:endParaRPr>
          </a:p>
          <a:p>
            <a:pPr marL="360000" indent="-360000">
              <a:lnSpc>
                <a:spcPts val="2400"/>
              </a:lnSpc>
              <a:buFont typeface="Arial" pitchFamily="34" charset="0"/>
              <a:buChar char="•"/>
              <a:defRPr/>
            </a:pPr>
            <a:r>
              <a:rPr lang="en-US" dirty="0">
                <a:ea typeface="ＭＳ Ｐゴシック" charset="-128"/>
              </a:rPr>
              <a:t>Final grade: 0.35 × Midterm + 0.35 × </a:t>
            </a:r>
            <a:r>
              <a:rPr lang="en-US" dirty="0" err="1">
                <a:ea typeface="ＭＳ Ｐゴシック" charset="-128"/>
              </a:rPr>
              <a:t>Endterm</a:t>
            </a:r>
            <a:r>
              <a:rPr lang="en-US" dirty="0">
                <a:ea typeface="ＭＳ Ｐゴシック" charset="-128"/>
              </a:rPr>
              <a:t> + 0.3 × Project**</a:t>
            </a:r>
          </a:p>
          <a:p>
            <a:pPr marL="360000" indent="-360000">
              <a:lnSpc>
                <a:spcPts val="2400"/>
              </a:lnSpc>
              <a:buFont typeface="Arial" pitchFamily="34" charset="0"/>
              <a:buChar char="•"/>
              <a:defRPr/>
            </a:pPr>
            <a:endParaRPr lang="en-US" dirty="0">
              <a:ea typeface="ＭＳ Ｐゴシック" charset="-128"/>
            </a:endParaRPr>
          </a:p>
          <a:p>
            <a:pPr marL="360000" indent="-360000">
              <a:lnSpc>
                <a:spcPts val="2400"/>
              </a:lnSpc>
              <a:buFont typeface="Arial" pitchFamily="34" charset="0"/>
              <a:buChar char="•"/>
              <a:defRPr/>
            </a:pPr>
            <a:r>
              <a:rPr lang="en-US" dirty="0">
                <a:ea typeface="ＭＳ Ｐゴシック" charset="-128"/>
              </a:rPr>
              <a:t>If all else fails: risk of full repeat next year</a:t>
            </a:r>
          </a:p>
          <a:p>
            <a:pPr>
              <a:lnSpc>
                <a:spcPts val="2987"/>
              </a:lnSpc>
              <a:defRPr/>
            </a:pPr>
            <a:endParaRPr lang="en-US" dirty="0">
              <a:ea typeface="ＭＳ Ｐゴシック" charset="-128"/>
            </a:endParaRPr>
          </a:p>
          <a:p>
            <a:pPr marL="360000" indent="-360000">
              <a:lnSpc>
                <a:spcPts val="2987"/>
              </a:lnSpc>
              <a:defRPr/>
            </a:pPr>
            <a:r>
              <a:rPr lang="en-US" dirty="0">
                <a:ea typeface="ＭＳ Ｐゴシック" charset="-128"/>
              </a:rPr>
              <a:t>*</a:t>
            </a:r>
            <a:r>
              <a:rPr lang="en-US" sz="2000" dirty="0">
                <a:ea typeface="ＭＳ Ｐゴシック" charset="-128"/>
              </a:rPr>
              <a:t>Average of the exams needs to be at least 5.0 to pass the course.</a:t>
            </a:r>
            <a:endParaRPr lang="en-US" sz="2400" dirty="0">
              <a:ea typeface="ＭＳ Ｐゴシック" charset="-128"/>
            </a:endParaRPr>
          </a:p>
          <a:p>
            <a:pPr marL="360000" indent="-360000">
              <a:lnSpc>
                <a:spcPts val="2987"/>
              </a:lnSpc>
              <a:defRPr/>
            </a:pPr>
            <a:r>
              <a:rPr lang="en-US" dirty="0">
                <a:ea typeface="ＭＳ Ｐゴシック" charset="-128"/>
              </a:rPr>
              <a:t>**</a:t>
            </a:r>
            <a:r>
              <a:rPr lang="en-US" sz="2000" dirty="0">
                <a:ea typeface="ＭＳ Ｐゴシック" charset="-128"/>
              </a:rPr>
              <a:t>If final grade ≥ 5.5 (pass), average of homework assignments replaces half of the average exam grade or the project grade if it helps to give you a higher grade.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atin typeface="Arial" pitchFamily="34" charset="0"/>
                <a:cs typeface="Arial" pitchFamily="34" charset="0"/>
              </a:rPr>
              <a:t>Clustering: Application 1</a:t>
            </a:r>
          </a:p>
        </p:txBody>
      </p:sp>
      <p:sp>
        <p:nvSpPr>
          <p:cNvPr id="45059" name="Rectangle 3"/>
          <p:cNvSpPr>
            <a:spLocks noGrp="1" noChangeArrowheads="1"/>
          </p:cNvSpPr>
          <p:nvPr>
            <p:ph idx="1"/>
          </p:nvPr>
        </p:nvSpPr>
        <p:spPr/>
        <p:txBody>
          <a:bodyPr/>
          <a:lstStyle/>
          <a:p>
            <a:pPr marL="0" indent="0">
              <a:lnSpc>
                <a:spcPct val="90000"/>
              </a:lnSpc>
              <a:buFontTx/>
              <a:buNone/>
              <a:defRPr/>
            </a:pPr>
            <a:r>
              <a:rPr lang="en-US" dirty="0">
                <a:ea typeface="ＭＳ Ｐゴシック" charset="-128"/>
              </a:rPr>
              <a:t>Market segmentation</a:t>
            </a:r>
          </a:p>
          <a:p>
            <a:pPr marL="0" indent="0">
              <a:lnSpc>
                <a:spcPct val="90000"/>
              </a:lnSpc>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subdivide a market into distinct subsets of customers where any subset may conceivably be selected as a market target to be reached with a distinct marketing mix.</a:t>
            </a:r>
          </a:p>
          <a:p>
            <a:pPr marL="656573" indent="-406394">
              <a:lnSpc>
                <a:spcPct val="90000"/>
              </a:lnSpc>
              <a:defRPr/>
            </a:pPr>
            <a:endParaRPr lang="en-US" dirty="0">
              <a:ea typeface="ＭＳ Ｐゴシック" charset="-128"/>
            </a:endParaRPr>
          </a:p>
          <a:p>
            <a:pPr marL="656573" indent="-406394">
              <a:lnSpc>
                <a:spcPct val="90000"/>
              </a:lnSpc>
              <a:defRPr/>
            </a:pPr>
            <a:r>
              <a:rPr lang="en-US" dirty="0">
                <a:solidFill>
                  <a:srgbClr val="006600"/>
                </a:solidFill>
                <a:ea typeface="ＭＳ Ｐゴシック" charset="-128"/>
              </a:rPr>
              <a:t>Approach</a:t>
            </a:r>
            <a:r>
              <a:rPr lang="en-US" dirty="0">
                <a:ea typeface="ＭＳ Ｐゴシック" charset="-128"/>
              </a:rPr>
              <a:t>: </a:t>
            </a:r>
          </a:p>
          <a:p>
            <a:pPr marL="1225525" lvl="1" indent="-325115">
              <a:defRPr/>
            </a:pPr>
            <a:r>
              <a:rPr lang="en-US" dirty="0">
                <a:ea typeface="ＭＳ Ｐゴシック" charset="-128"/>
              </a:rPr>
              <a:t>Collect different attributes of customers based on their geographical and lifestyle related information.</a:t>
            </a:r>
          </a:p>
          <a:p>
            <a:pPr marL="1225525" lvl="1" indent="-325115">
              <a:defRPr/>
            </a:pPr>
            <a:r>
              <a:rPr lang="en-US" dirty="0">
                <a:ea typeface="ＭＳ Ｐゴシック" charset="-128"/>
              </a:rPr>
              <a:t>Find clusters of similar customers.</a:t>
            </a:r>
          </a:p>
          <a:p>
            <a:pPr marL="1225525" lvl="1" indent="-325115">
              <a:defRPr/>
            </a:pPr>
            <a:r>
              <a:rPr lang="en-US" dirty="0">
                <a:ea typeface="ＭＳ Ｐゴシック" charset="-128"/>
              </a:rPr>
              <a:t>Measure the clustering quality by observing buying patterns of customers in same cluster vs. those from different clusters.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atin typeface="Arial" pitchFamily="34" charset="0"/>
                <a:cs typeface="Arial" pitchFamily="34" charset="0"/>
              </a:rPr>
              <a:t>Clustering: Application 2</a:t>
            </a:r>
          </a:p>
        </p:txBody>
      </p:sp>
      <p:sp>
        <p:nvSpPr>
          <p:cNvPr id="46083" name="Rectangle 3"/>
          <p:cNvSpPr>
            <a:spLocks noGrp="1" noChangeArrowheads="1"/>
          </p:cNvSpPr>
          <p:nvPr>
            <p:ph idx="1"/>
          </p:nvPr>
        </p:nvSpPr>
        <p:spPr/>
        <p:txBody>
          <a:bodyPr/>
          <a:lstStyle/>
          <a:p>
            <a:pPr marL="0" indent="0">
              <a:buFontTx/>
              <a:buNone/>
              <a:defRPr/>
            </a:pPr>
            <a:r>
              <a:rPr lang="en-US" dirty="0">
                <a:ea typeface="ＭＳ Ｐゴシック" charset="-128"/>
              </a:rPr>
              <a:t>Document clustering</a:t>
            </a:r>
          </a:p>
          <a:p>
            <a:pPr marL="0" indent="0">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To find groups of documents that are similar to each other based on the important terms appearing in them.</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Approach</a:t>
            </a:r>
            <a:r>
              <a:rPr lang="en-US" dirty="0">
                <a:ea typeface="ＭＳ Ｐゴシック" charset="-128"/>
              </a:rPr>
              <a:t>: To identify frequently occurring terms in each document. Form a similarity measure based on the frequencies of different terms. Use it to cluster.</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Gain</a:t>
            </a:r>
            <a:r>
              <a:rPr lang="en-US" dirty="0">
                <a:ea typeface="ＭＳ Ｐゴシック" charset="-128"/>
              </a:rPr>
              <a:t>: Information retrieval can utilize the clusters to relate a new document or search term to clustered documents.</a:t>
            </a:r>
            <a:endParaRPr lang="en-US" sz="5000" dirty="0">
              <a:ea typeface="ＭＳ Ｐゴシック"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atin typeface="Arial" pitchFamily="34" charset="0"/>
                <a:cs typeface="Arial" pitchFamily="34" charset="0"/>
              </a:rPr>
              <a:t>Illustrating Document Clustering</a:t>
            </a:r>
          </a:p>
        </p:txBody>
      </p:sp>
      <p:sp>
        <p:nvSpPr>
          <p:cNvPr id="5124" name="Rectangle 3"/>
          <p:cNvSpPr>
            <a:spLocks noGrp="1" noChangeArrowheads="1"/>
          </p:cNvSpPr>
          <p:nvPr>
            <p:ph idx="1"/>
          </p:nvPr>
        </p:nvSpPr>
        <p:spPr/>
        <p:txBody>
          <a:bodyPr/>
          <a:lstStyle/>
          <a:p>
            <a:pPr marL="487672" indent="-487672">
              <a:defRPr/>
            </a:pPr>
            <a:r>
              <a:rPr lang="en-US" dirty="0">
                <a:ea typeface="ＭＳ Ｐゴシック" charset="-128"/>
              </a:rPr>
              <a:t>Data points: 3204 articles of Los Angeles Times.</a:t>
            </a:r>
          </a:p>
          <a:p>
            <a:pPr marL="487672" indent="-487672">
              <a:defRPr/>
            </a:pPr>
            <a:endParaRPr lang="en-US" dirty="0">
              <a:ea typeface="ＭＳ Ｐゴシック" charset="-128"/>
            </a:endParaRPr>
          </a:p>
          <a:p>
            <a:pPr marL="487672" indent="-487672">
              <a:defRPr/>
            </a:pPr>
            <a:r>
              <a:rPr lang="en-US" dirty="0">
                <a:ea typeface="ＭＳ Ｐゴシック" charset="-128"/>
              </a:rPr>
              <a:t>Similarity measure: How many words are common in these documents (after some word filtering).</a:t>
            </a:r>
          </a:p>
        </p:txBody>
      </p:sp>
      <p:graphicFrame>
        <p:nvGraphicFramePr>
          <p:cNvPr id="49156" name="Object 4"/>
          <p:cNvGraphicFramePr>
            <a:graphicFrameLocks noChangeAspect="1"/>
          </p:cNvGraphicFramePr>
          <p:nvPr/>
        </p:nvGraphicFramePr>
        <p:xfrm>
          <a:off x="3624263" y="4371975"/>
          <a:ext cx="5103812" cy="2943225"/>
        </p:xfrm>
        <a:graphic>
          <a:graphicData uri="http://schemas.openxmlformats.org/presentationml/2006/ole">
            <mc:AlternateContent xmlns:mc="http://schemas.openxmlformats.org/markup-compatibility/2006">
              <mc:Choice xmlns:v="urn:schemas-microsoft-com:vml" Requires="v">
                <p:oleObj name="Document" r:id="rId2" imgW="6107651" imgH="3529929" progId="Word.Document.8">
                  <p:embed/>
                </p:oleObj>
              </mc:Choice>
              <mc:Fallback>
                <p:oleObj name="Document" r:id="rId2" imgW="6107651" imgH="3529929" progId="Word.Document.8">
                  <p:embed/>
                  <p:pic>
                    <p:nvPicPr>
                      <p:cNvPr id="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263" y="4371975"/>
                        <a:ext cx="5103812" cy="294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atin typeface="Arial" pitchFamily="34" charset="0"/>
                <a:cs typeface="Arial" pitchFamily="34" charset="0"/>
              </a:rPr>
              <a:t>Clustering of S&amp;P 500 Stock Data</a:t>
            </a:r>
          </a:p>
        </p:txBody>
      </p:sp>
      <p:sp>
        <p:nvSpPr>
          <p:cNvPr id="2" name="Content Placeholder 1"/>
          <p:cNvSpPr>
            <a:spLocks noGrp="1"/>
          </p:cNvSpPr>
          <p:nvPr>
            <p:ph idx="1"/>
          </p:nvPr>
        </p:nvSpPr>
        <p:spPr/>
        <p:txBody>
          <a:bodyPr/>
          <a:lstStyle/>
          <a:p>
            <a:pPr>
              <a:defRPr/>
            </a:pPr>
            <a:r>
              <a:rPr lang="en-US" dirty="0"/>
              <a:t>Observe stock movements on a daily basis.</a:t>
            </a:r>
          </a:p>
          <a:p>
            <a:pPr>
              <a:defRPr/>
            </a:pPr>
            <a:r>
              <a:rPr lang="en-US" dirty="0"/>
              <a:t>Data points: time series of stock-{up/down}</a:t>
            </a:r>
          </a:p>
          <a:p>
            <a:pPr>
              <a:defRPr/>
            </a:pPr>
            <a:r>
              <a:rPr lang="en-US" dirty="0"/>
              <a:t>Similarity measure: Two points are more similar if the events described by them frequently happen together on the same day.</a:t>
            </a:r>
          </a:p>
        </p:txBody>
      </p:sp>
      <p:graphicFrame>
        <p:nvGraphicFramePr>
          <p:cNvPr id="50180" name="Object 3"/>
          <p:cNvGraphicFramePr>
            <a:graphicFrameLocks noChangeAspect="1"/>
          </p:cNvGraphicFramePr>
          <p:nvPr/>
        </p:nvGraphicFramePr>
        <p:xfrm>
          <a:off x="1395413" y="4014788"/>
          <a:ext cx="9840912" cy="4292600"/>
        </p:xfrm>
        <a:graphic>
          <a:graphicData uri="http://schemas.openxmlformats.org/presentationml/2006/ole">
            <mc:AlternateContent xmlns:mc="http://schemas.openxmlformats.org/markup-compatibility/2006">
              <mc:Choice xmlns:v="urn:schemas-microsoft-com:vml" Requires="v">
                <p:oleObj name="Document" r:id="rId2" imgW="7081330" imgH="3095177" progId="Word.Document.8">
                  <p:embed/>
                </p:oleObj>
              </mc:Choice>
              <mc:Fallback>
                <p:oleObj name="Document" r:id="rId2" imgW="7081330" imgH="3095177" progId="Word.Document.8">
                  <p:embed/>
                  <p:pic>
                    <p:nvPicPr>
                      <p:cNvPr id="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4014788"/>
                        <a:ext cx="9840912" cy="429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atin typeface="Arial" pitchFamily="34" charset="0"/>
                <a:cs typeface="Arial" pitchFamily="34" charset="0"/>
              </a:rPr>
              <a:t>Association Rule Discovery: Definition</a:t>
            </a:r>
          </a:p>
        </p:txBody>
      </p:sp>
      <p:sp>
        <p:nvSpPr>
          <p:cNvPr id="7172" name="Rectangle 3"/>
          <p:cNvSpPr>
            <a:spLocks noGrp="1" noChangeArrowheads="1"/>
          </p:cNvSpPr>
          <p:nvPr>
            <p:ph idx="1"/>
          </p:nvPr>
        </p:nvSpPr>
        <p:spPr/>
        <p:txBody>
          <a:bodyPr/>
          <a:lstStyle/>
          <a:p>
            <a:pPr>
              <a:defRPr/>
            </a:pPr>
            <a:r>
              <a:rPr lang="en-US" dirty="0">
                <a:ea typeface="ＭＳ Ｐゴシック" charset="-128"/>
              </a:rPr>
              <a:t>Given a set of records each of which contain some number of items from a given collection: Produce dependency rules which will predict occurrence of an item based on occurrences of other items.</a:t>
            </a:r>
          </a:p>
        </p:txBody>
      </p:sp>
      <p:graphicFrame>
        <p:nvGraphicFramePr>
          <p:cNvPr id="51204" name="Object 4"/>
          <p:cNvGraphicFramePr>
            <a:graphicFrameLocks noChangeAspect="1"/>
          </p:cNvGraphicFramePr>
          <p:nvPr/>
        </p:nvGraphicFramePr>
        <p:xfrm>
          <a:off x="1311275" y="4665663"/>
          <a:ext cx="5764213" cy="3021012"/>
        </p:xfrm>
        <a:graphic>
          <a:graphicData uri="http://schemas.openxmlformats.org/presentationml/2006/ole">
            <mc:AlternateContent xmlns:mc="http://schemas.openxmlformats.org/markup-compatibility/2006">
              <mc:Choice xmlns:v="urn:schemas-microsoft-com:vml" Requires="v">
                <p:oleObj name="Document" r:id="rId2" imgW="3829063" imgH="2004691" progId="Word.Document.8">
                  <p:embed/>
                </p:oleObj>
              </mc:Choice>
              <mc:Fallback>
                <p:oleObj name="Document" r:id="rId2" imgW="3829063" imgH="2004691" progId="Word.Document.8">
                  <p:embed/>
                  <p:pic>
                    <p:nvPicPr>
                      <p:cNvPr id="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4665663"/>
                        <a:ext cx="5764213" cy="302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4693" name="Text Box 5"/>
          <p:cNvSpPr txBox="1">
            <a:spLocks noChangeArrowheads="1"/>
          </p:cNvSpPr>
          <p:nvPr/>
        </p:nvSpPr>
        <p:spPr bwMode="auto">
          <a:xfrm>
            <a:off x="7704138" y="6281738"/>
            <a:ext cx="3983037" cy="1331912"/>
          </a:xfrm>
          <a:prstGeom prst="rect">
            <a:avLst/>
          </a:prstGeom>
          <a:solidFill>
            <a:schemeClr val="accent5">
              <a:lumMod val="20000"/>
              <a:lumOff val="80000"/>
            </a:schemeClr>
          </a:solidFill>
          <a:ln w="9525">
            <a:noFill/>
            <a:miter lim="800000"/>
            <a:headEnd/>
            <a:tailEnd/>
          </a:ln>
          <a:effectLst>
            <a:outerShdw blurRad="50800" dist="165100" dir="2700000" algn="tl" rotWithShape="0">
              <a:schemeClr val="accent5">
                <a:lumMod val="75000"/>
                <a:alpha val="40000"/>
              </a:schemeClr>
            </a:outerShdw>
          </a:effectLst>
        </p:spPr>
        <p:txBody>
          <a:bodyPr wrap="none" lIns="130046" tIns="65023" rIns="130046" bIns="65023">
            <a:spAutoFit/>
          </a:bodyPr>
          <a:lstStyle/>
          <a:p>
            <a:pPr>
              <a:defRPr/>
            </a:pPr>
            <a:r>
              <a:rPr lang="en-US" sz="2500" dirty="0">
                <a:solidFill>
                  <a:schemeClr val="bg1"/>
                </a:solidFill>
                <a:latin typeface="+mj-lt"/>
              </a:rPr>
              <a:t>Rules Discovered:</a:t>
            </a:r>
          </a:p>
          <a:p>
            <a:pPr>
              <a:defRPr/>
            </a:pPr>
            <a:r>
              <a:rPr lang="en-US" sz="2800" dirty="0">
                <a:latin typeface="Times New Roman" pitchFamily="18" charset="0"/>
              </a:rPr>
              <a:t>    </a:t>
            </a:r>
            <a:r>
              <a:rPr lang="en-US" sz="2500" dirty="0">
                <a:solidFill>
                  <a:schemeClr val="bg1"/>
                </a:solidFill>
                <a:latin typeface="+mj-lt"/>
              </a:rPr>
              <a:t>{Milk} --&gt; {Coke}</a:t>
            </a:r>
          </a:p>
          <a:p>
            <a:pPr>
              <a:defRPr/>
            </a:pPr>
            <a:r>
              <a:rPr lang="en-US" sz="2500" dirty="0">
                <a:solidFill>
                  <a:schemeClr val="bg1"/>
                </a:solidFill>
                <a:latin typeface="+mj-lt"/>
              </a:rPr>
              <a:t>    {Diaper, Milk} --&gt; {Beer}</a:t>
            </a:r>
          </a:p>
        </p:txBody>
      </p:sp>
      <p:pic>
        <p:nvPicPr>
          <p:cNvPr id="51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863" y="3148013"/>
            <a:ext cx="2514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latin typeface="Arial" pitchFamily="34" charset="0"/>
                <a:cs typeface="Arial" pitchFamily="34" charset="0"/>
              </a:rPr>
              <a:t>Association Rule Discovery: Application 1</a:t>
            </a:r>
          </a:p>
        </p:txBody>
      </p:sp>
      <p:sp>
        <p:nvSpPr>
          <p:cNvPr id="47107" name="Rectangle 3"/>
          <p:cNvSpPr>
            <a:spLocks noGrp="1" noChangeArrowheads="1"/>
          </p:cNvSpPr>
          <p:nvPr>
            <p:ph idx="1"/>
          </p:nvPr>
        </p:nvSpPr>
        <p:spPr/>
        <p:txBody>
          <a:bodyPr/>
          <a:lstStyle/>
          <a:p>
            <a:pPr marL="0" indent="0">
              <a:lnSpc>
                <a:spcPct val="90000"/>
              </a:lnSpc>
              <a:buFontTx/>
              <a:buNone/>
              <a:defRPr/>
            </a:pPr>
            <a:r>
              <a:rPr lang="en-US" dirty="0">
                <a:ea typeface="ＭＳ Ｐゴシック" charset="-128"/>
              </a:rPr>
              <a:t>Marketing and sales promotion</a:t>
            </a:r>
          </a:p>
          <a:p>
            <a:pPr marL="0" indent="0">
              <a:lnSpc>
                <a:spcPct val="90000"/>
              </a:lnSpc>
              <a:buFontTx/>
              <a:buNone/>
              <a:defRPr/>
            </a:pPr>
            <a:endParaRPr lang="en-US" dirty="0">
              <a:ea typeface="ＭＳ Ｐゴシック" charset="-128"/>
            </a:endParaRPr>
          </a:p>
          <a:p>
            <a:pPr marL="1107429" lvl="1" indent="-457200">
              <a:buClr>
                <a:schemeClr val="accent1"/>
              </a:buClr>
              <a:buFont typeface="Arial" pitchFamily="34" charset="0"/>
              <a:buChar char="•"/>
              <a:defRPr/>
            </a:pPr>
            <a:r>
              <a:rPr lang="en-US" sz="2500" dirty="0">
                <a:solidFill>
                  <a:schemeClr val="bg1"/>
                </a:solidFill>
                <a:ea typeface="ＭＳ Ｐゴシック" charset="-128"/>
              </a:rPr>
              <a:t>Suppose the discovered rule is</a:t>
            </a:r>
            <a:br>
              <a:rPr lang="en-US" sz="2500" dirty="0">
                <a:solidFill>
                  <a:schemeClr val="bg1"/>
                </a:solidFill>
                <a:ea typeface="ＭＳ Ｐゴシック" charset="-128"/>
              </a:rPr>
            </a:br>
            <a:r>
              <a:rPr lang="en-US" sz="2500" i="1" dirty="0">
                <a:solidFill>
                  <a:schemeClr val="bg1"/>
                </a:solidFill>
                <a:ea typeface="ＭＳ Ｐゴシック" charset="-128"/>
              </a:rPr>
              <a:t> 			</a:t>
            </a:r>
            <a:r>
              <a:rPr lang="en-US" sz="2500" dirty="0">
                <a:solidFill>
                  <a:srgbClr val="C00000"/>
                </a:solidFill>
                <a:ea typeface="ＭＳ Ｐゴシック" charset="-128"/>
              </a:rPr>
              <a:t>{Bagels, … } → {Potato Chips}</a:t>
            </a:r>
          </a:p>
          <a:p>
            <a:pPr marL="1107429" lvl="1" indent="-457200">
              <a:buClr>
                <a:schemeClr val="accent1"/>
              </a:buClr>
              <a:buFont typeface="Arial" pitchFamily="34" charset="0"/>
              <a:buChar char="•"/>
              <a:defRPr/>
            </a:pPr>
            <a:endParaRPr lang="en-US" sz="2500" u="sng" dirty="0">
              <a:solidFill>
                <a:srgbClr val="0000FF"/>
              </a:solidFill>
              <a:ea typeface="ＭＳ Ｐゴシック" charset="-128"/>
            </a:endParaRPr>
          </a:p>
          <a:p>
            <a:pPr marL="1107429" lvl="1" indent="-457200">
              <a:buClr>
                <a:schemeClr val="accent1"/>
              </a:buClr>
              <a:buFont typeface="Arial" pitchFamily="34" charset="0"/>
              <a:buChar char="•"/>
              <a:defRPr/>
            </a:pPr>
            <a:r>
              <a:rPr lang="en-US" sz="2500" dirty="0">
                <a:solidFill>
                  <a:srgbClr val="005EA4"/>
                </a:solidFill>
                <a:ea typeface="ＭＳ Ｐゴシック" charset="-128"/>
              </a:rPr>
              <a:t>Potato Chips as consequent</a:t>
            </a:r>
            <a:r>
              <a:rPr lang="en-US" sz="2500" dirty="0">
                <a:ea typeface="ＭＳ Ｐゴシック" charset="-128"/>
              </a:rPr>
              <a:t>: Can be used to determine what should be done to boost its sales.</a:t>
            </a:r>
          </a:p>
          <a:p>
            <a:pPr marL="1107429" lvl="1" indent="-457200">
              <a:buClr>
                <a:schemeClr val="accent1"/>
              </a:buClr>
              <a:buFont typeface="Arial" pitchFamily="34" charset="0"/>
              <a:buChar char="•"/>
              <a:defRPr/>
            </a:pPr>
            <a:endParaRPr lang="en-US" sz="2500" dirty="0">
              <a:ea typeface="ＭＳ Ｐゴシック" charset="-128"/>
            </a:endParaRPr>
          </a:p>
          <a:p>
            <a:pPr marL="1107429" lvl="1" indent="-457200">
              <a:buClr>
                <a:schemeClr val="accent1"/>
              </a:buClr>
              <a:buFont typeface="Arial" pitchFamily="34" charset="0"/>
              <a:buChar char="•"/>
              <a:defRPr/>
            </a:pPr>
            <a:r>
              <a:rPr lang="en-US" sz="2500" dirty="0">
                <a:solidFill>
                  <a:srgbClr val="005EA4"/>
                </a:solidFill>
                <a:ea typeface="ＭＳ Ｐゴシック" charset="-128"/>
              </a:rPr>
              <a:t>Bagels in the antecedent</a:t>
            </a:r>
            <a:r>
              <a:rPr lang="en-US" sz="2500" dirty="0">
                <a:ea typeface="ＭＳ Ｐゴシック" charset="-128"/>
              </a:rPr>
              <a:t>: Can be used to see which products would be affected if the store discontinues selling bagels.</a:t>
            </a:r>
          </a:p>
          <a:p>
            <a:pPr marL="1107429" lvl="1" indent="-457200">
              <a:buClr>
                <a:schemeClr val="accent1"/>
              </a:buClr>
              <a:buFont typeface="Arial" pitchFamily="34" charset="0"/>
              <a:buChar char="•"/>
              <a:defRPr/>
            </a:pPr>
            <a:endParaRPr lang="en-US" sz="2500" dirty="0">
              <a:solidFill>
                <a:srgbClr val="0000FF"/>
              </a:solidFill>
              <a:ea typeface="ＭＳ Ｐゴシック" charset="-128"/>
            </a:endParaRPr>
          </a:p>
          <a:p>
            <a:pPr marL="1107429" lvl="1" indent="-457200">
              <a:buClr>
                <a:schemeClr val="accent1"/>
              </a:buClr>
              <a:buFont typeface="Arial" pitchFamily="34" charset="0"/>
              <a:buChar char="•"/>
              <a:defRPr/>
            </a:pPr>
            <a:r>
              <a:rPr lang="en-US" sz="2500" dirty="0">
                <a:solidFill>
                  <a:srgbClr val="005EA4"/>
                </a:solidFill>
                <a:ea typeface="ＭＳ Ｐゴシック" charset="-128"/>
              </a:rPr>
              <a:t>Bagels in antecedent </a:t>
            </a:r>
            <a:r>
              <a:rPr lang="en-US" sz="2500" i="1" dirty="0">
                <a:solidFill>
                  <a:srgbClr val="005EA4"/>
                </a:solidFill>
                <a:ea typeface="ＭＳ Ｐゴシック" charset="-128"/>
              </a:rPr>
              <a:t>and</a:t>
            </a:r>
            <a:r>
              <a:rPr lang="en-US" sz="2500" dirty="0">
                <a:solidFill>
                  <a:srgbClr val="005EA4"/>
                </a:solidFill>
                <a:ea typeface="ＭＳ Ｐゴシック" charset="-128"/>
              </a:rPr>
              <a:t> Potato chips in consequent</a:t>
            </a:r>
            <a:r>
              <a:rPr lang="en-US" sz="2500" dirty="0">
                <a:solidFill>
                  <a:srgbClr val="0000FF"/>
                </a:solidFill>
                <a:ea typeface="ＭＳ Ｐゴシック" charset="-128"/>
              </a:rPr>
              <a:t>: </a:t>
            </a:r>
            <a:r>
              <a:rPr lang="en-US" sz="2500" dirty="0">
                <a:ea typeface="ＭＳ Ｐゴシック" charset="-128"/>
              </a:rPr>
              <a:t>Can be used to see what products should be sold with Bagels to promote sale of Potato chips!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latin typeface="Arial" pitchFamily="34" charset="0"/>
                <a:cs typeface="Arial" pitchFamily="34" charset="0"/>
              </a:rPr>
              <a:t>Association Rule Discovery: Application 2</a:t>
            </a:r>
          </a:p>
        </p:txBody>
      </p:sp>
      <p:sp>
        <p:nvSpPr>
          <p:cNvPr id="48131" name="Rectangle 3"/>
          <p:cNvSpPr>
            <a:spLocks noGrp="1" noChangeArrowheads="1"/>
          </p:cNvSpPr>
          <p:nvPr>
            <p:ph idx="1"/>
          </p:nvPr>
        </p:nvSpPr>
        <p:spPr/>
        <p:txBody>
          <a:bodyPr/>
          <a:lstStyle/>
          <a:p>
            <a:pPr marL="0" indent="0">
              <a:buFontTx/>
              <a:buNone/>
              <a:defRPr/>
            </a:pPr>
            <a:r>
              <a:rPr lang="en-US" dirty="0">
                <a:ea typeface="ＭＳ Ｐゴシック" charset="-128"/>
              </a:rPr>
              <a:t>Supermarket shelf management</a:t>
            </a:r>
          </a:p>
          <a:p>
            <a:pPr marL="0" indent="0">
              <a:buFontTx/>
              <a:buNone/>
              <a:defRPr/>
            </a:pPr>
            <a:endParaRPr lang="en-US" dirty="0">
              <a:ea typeface="ＭＳ Ｐゴシック" charset="-128"/>
            </a:endParaRPr>
          </a:p>
          <a:p>
            <a:pPr marL="656573" indent="-406394">
              <a:defRPr/>
            </a:pPr>
            <a:r>
              <a:rPr lang="en-US" dirty="0">
                <a:solidFill>
                  <a:srgbClr val="006600"/>
                </a:solidFill>
                <a:ea typeface="ＭＳ Ｐゴシック" charset="-128"/>
              </a:rPr>
              <a:t>Goal</a:t>
            </a:r>
            <a:r>
              <a:rPr lang="en-US" dirty="0">
                <a:ea typeface="ＭＳ Ｐゴシック" charset="-128"/>
              </a:rPr>
              <a:t>: To identify items that are bought together by sufficiently many customers.</a:t>
            </a:r>
          </a:p>
          <a:p>
            <a:pPr marL="656573" indent="-406394">
              <a:defRPr/>
            </a:pPr>
            <a:endParaRPr lang="en-US" dirty="0">
              <a:ea typeface="ＭＳ Ｐゴシック" charset="-128"/>
            </a:endParaRPr>
          </a:p>
          <a:p>
            <a:pPr marL="656573" indent="-406394">
              <a:defRPr/>
            </a:pPr>
            <a:r>
              <a:rPr lang="en-US" dirty="0">
                <a:solidFill>
                  <a:srgbClr val="006600"/>
                </a:solidFill>
                <a:ea typeface="ＭＳ Ｐゴシック" charset="-128"/>
              </a:rPr>
              <a:t>Approach</a:t>
            </a:r>
            <a:r>
              <a:rPr lang="en-US" dirty="0">
                <a:ea typeface="ＭＳ Ｐゴシック" charset="-128"/>
              </a:rPr>
              <a:t>: Process the point-of-sale data collected with barcode scanners to find dependencies among items.</a:t>
            </a:r>
          </a:p>
          <a:p>
            <a:pPr marL="656573" indent="-406394">
              <a:defRPr/>
            </a:pPr>
            <a:endParaRPr lang="en-US" dirty="0">
              <a:ea typeface="ＭＳ Ｐゴシック" charset="-128"/>
            </a:endParaRPr>
          </a:p>
          <a:p>
            <a:pPr marL="656573" indent="-406394">
              <a:defRPr/>
            </a:pPr>
            <a:r>
              <a:rPr lang="en-US" dirty="0">
                <a:ea typeface="ＭＳ Ｐゴシック" charset="-128"/>
              </a:rPr>
              <a:t>A classic rule --</a:t>
            </a:r>
          </a:p>
          <a:p>
            <a:pPr marL="1225525" lvl="1" indent="-325115">
              <a:defRPr/>
            </a:pPr>
            <a:r>
              <a:rPr lang="en-US" dirty="0">
                <a:ea typeface="ＭＳ Ｐゴシック" charset="-128"/>
              </a:rPr>
              <a:t>If a customer buys diaper and milk,</a:t>
            </a:r>
            <a:br>
              <a:rPr lang="en-US" dirty="0">
                <a:ea typeface="ＭＳ Ｐゴシック" charset="-128"/>
              </a:rPr>
            </a:br>
            <a:r>
              <a:rPr lang="en-US" dirty="0">
                <a:ea typeface="ＭＳ Ｐゴシック" charset="-128"/>
              </a:rPr>
              <a:t>then he is very likely to buy beer (on Thursday)</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725" y="4876800"/>
            <a:ext cx="4144963"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latin typeface="Arial" pitchFamily="34" charset="0"/>
                <a:cs typeface="Arial" pitchFamily="34" charset="0"/>
              </a:rPr>
              <a:t>Association Rule Discovery: Application 3</a:t>
            </a:r>
          </a:p>
        </p:txBody>
      </p:sp>
      <p:sp>
        <p:nvSpPr>
          <p:cNvPr id="58371" name="Rectangle 3"/>
          <p:cNvSpPr>
            <a:spLocks noGrp="1" noChangeArrowheads="1"/>
          </p:cNvSpPr>
          <p:nvPr>
            <p:ph idx="1"/>
          </p:nvPr>
        </p:nvSpPr>
        <p:spPr/>
        <p:txBody>
          <a:bodyPr/>
          <a:lstStyle/>
          <a:p>
            <a:pPr marL="0" indent="0">
              <a:buFontTx/>
              <a:buNone/>
              <a:defRPr/>
            </a:pPr>
            <a:endParaRPr lang="en-US" dirty="0">
              <a:cs typeface="Arial" pitchFamily="34" charset="0"/>
            </a:endParaRPr>
          </a:p>
          <a:p>
            <a:pPr marL="0" indent="0">
              <a:buFontTx/>
              <a:buNone/>
              <a:defRPr/>
            </a:pPr>
            <a:r>
              <a:rPr lang="en-US" dirty="0">
                <a:cs typeface="Arial" pitchFamily="34" charset="0"/>
              </a:rPr>
              <a:t>Market basket analysis at </a:t>
            </a:r>
            <a:r>
              <a:rPr lang="en-US" dirty="0" err="1">
                <a:cs typeface="Arial" pitchFamily="34" charset="0"/>
              </a:rPr>
              <a:t>Schuitema</a:t>
            </a:r>
            <a:r>
              <a:rPr lang="en-US" dirty="0">
                <a:cs typeface="Arial" pitchFamily="34" charset="0"/>
              </a:rPr>
              <a:t> (now Jumbo)</a:t>
            </a:r>
          </a:p>
          <a:p>
            <a:pPr>
              <a:defRPr/>
            </a:pPr>
            <a:endParaRPr lang="en-US" dirty="0">
              <a:cs typeface="Arial" pitchFamily="34" charset="0"/>
            </a:endParaRPr>
          </a:p>
          <a:p>
            <a:pPr>
              <a:defRPr/>
            </a:pPr>
            <a:r>
              <a:rPr lang="en-US" dirty="0">
                <a:solidFill>
                  <a:srgbClr val="006600"/>
                </a:solidFill>
              </a:rPr>
              <a:t>Goal</a:t>
            </a:r>
            <a:r>
              <a:rPr lang="en-US" dirty="0"/>
              <a:t>: find and visualize clusters of products that are “similar”, i.e., are typically bought together with the same products</a:t>
            </a:r>
          </a:p>
          <a:p>
            <a:pPr>
              <a:defRPr/>
            </a:pPr>
            <a:endParaRPr lang="en-US" dirty="0"/>
          </a:p>
          <a:p>
            <a:pPr>
              <a:defRPr/>
            </a:pPr>
            <a:r>
              <a:rPr lang="en-US" dirty="0">
                <a:solidFill>
                  <a:srgbClr val="006600"/>
                </a:solidFill>
              </a:rPr>
              <a:t>Approach</a:t>
            </a:r>
            <a:r>
              <a:rPr lang="en-US" dirty="0"/>
              <a:t>: self-organizing map using specific similarity</a:t>
            </a:r>
            <a:br>
              <a:rPr lang="en-US" dirty="0"/>
            </a:br>
            <a:r>
              <a:rPr lang="en-US" dirty="0"/>
              <a:t>measure based on co-occurrence</a:t>
            </a:r>
          </a:p>
          <a:p>
            <a:pPr lvl="1">
              <a:defRPr/>
            </a:pPr>
            <a:endParaRPr lang="en-US" sz="3400" dirty="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225" y="4732338"/>
            <a:ext cx="2449513"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nl-NL" dirty="0">
                <a:latin typeface="Arial" pitchFamily="34" charset="0"/>
                <a:cs typeface="Arial" pitchFamily="34" charset="0"/>
              </a:rPr>
              <a:t>Self-organizing Map</a:t>
            </a:r>
          </a:p>
        </p:txBody>
      </p:sp>
      <p:pic>
        <p:nvPicPr>
          <p:cNvPr id="56323" name="Picture 7" descr="som"/>
          <p:cNvPicPr>
            <a:picLocks noChangeAspect="1" noChangeArrowheads="1"/>
          </p:cNvPicPr>
          <p:nvPr/>
        </p:nvPicPr>
        <p:blipFill>
          <a:blip r:embed="rId2">
            <a:extLst>
              <a:ext uri="{28A0092B-C50C-407E-A947-70E740481C1C}">
                <a14:useLocalDpi xmlns:a14="http://schemas.microsoft.com/office/drawing/2010/main" val="0"/>
              </a:ext>
            </a:extLst>
          </a:blip>
          <a:srcRect t="6602" b="48045"/>
          <a:stretch>
            <a:fillRect/>
          </a:stretch>
        </p:blipFill>
        <p:spPr bwMode="auto">
          <a:xfrm>
            <a:off x="1382713" y="1692275"/>
            <a:ext cx="10015537" cy="64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atin typeface="Arial" pitchFamily="34" charset="0"/>
                <a:cs typeface="Arial" pitchFamily="34" charset="0"/>
              </a:rPr>
              <a:t>Regression</a:t>
            </a:r>
          </a:p>
        </p:txBody>
      </p:sp>
      <p:sp>
        <p:nvSpPr>
          <p:cNvPr id="52227" name="Rectangle 3"/>
          <p:cNvSpPr>
            <a:spLocks noGrp="1" noChangeArrowheads="1"/>
          </p:cNvSpPr>
          <p:nvPr>
            <p:ph idx="1"/>
          </p:nvPr>
        </p:nvSpPr>
        <p:spPr/>
        <p:txBody>
          <a:bodyPr/>
          <a:lstStyle/>
          <a:p>
            <a:pPr marL="487672" indent="-487672">
              <a:defRPr/>
            </a:pPr>
            <a:endParaRPr lang="en-US" dirty="0">
              <a:ea typeface="ＭＳ Ｐゴシック" charset="-128"/>
            </a:endParaRPr>
          </a:p>
          <a:p>
            <a:pPr marL="487672" indent="-487672">
              <a:defRPr/>
            </a:pPr>
            <a:r>
              <a:rPr lang="en-US" dirty="0">
                <a:ea typeface="ＭＳ Ｐゴシック" charset="-128"/>
              </a:rPr>
              <a:t>Predict a value of a given continuous valued variable based on the values of other variables, assuming a linear or nonlinear model of dependency.</a:t>
            </a:r>
          </a:p>
          <a:p>
            <a:pPr marL="487672" indent="-487672">
              <a:defRPr/>
            </a:pPr>
            <a:endParaRPr lang="en-US" dirty="0">
              <a:ea typeface="ＭＳ Ｐゴシック" charset="-128"/>
            </a:endParaRPr>
          </a:p>
          <a:p>
            <a:pPr marL="487672" indent="-487672">
              <a:defRPr/>
            </a:pPr>
            <a:r>
              <a:rPr lang="en-US" dirty="0">
                <a:ea typeface="ＭＳ Ｐゴシック" charset="-128"/>
              </a:rPr>
              <a:t>Greatly studied in statistics, neural networks.</a:t>
            </a:r>
          </a:p>
          <a:p>
            <a:pPr marL="487672" indent="-487672">
              <a:defRPr/>
            </a:pPr>
            <a:endParaRPr lang="en-US" dirty="0">
              <a:ea typeface="ＭＳ Ｐゴシック" charset="-128"/>
            </a:endParaRPr>
          </a:p>
          <a:p>
            <a:pPr marL="487672" indent="-487672">
              <a:defRPr/>
            </a:pPr>
            <a:r>
              <a:rPr lang="en-US" dirty="0">
                <a:ea typeface="ＭＳ Ｐゴシック" charset="-128"/>
              </a:rPr>
              <a:t>Examples:</a:t>
            </a:r>
          </a:p>
          <a:p>
            <a:pPr marL="487672" indent="-487672">
              <a:defRPr/>
            </a:pPr>
            <a:endParaRPr lang="en-US" dirty="0">
              <a:ea typeface="ＭＳ Ｐゴシック" charset="-128"/>
            </a:endParaRPr>
          </a:p>
          <a:p>
            <a:pPr marL="1056623" lvl="1" indent="-406394">
              <a:defRPr/>
            </a:pPr>
            <a:r>
              <a:rPr lang="en-US" dirty="0">
                <a:ea typeface="ＭＳ Ｐゴシック" charset="-128"/>
              </a:rPr>
              <a:t>Predicting sales amounts of new product based on advertising expenditure.</a:t>
            </a:r>
          </a:p>
          <a:p>
            <a:pPr marL="1056623" lvl="1" indent="-406394">
              <a:defRPr/>
            </a:pPr>
            <a:r>
              <a:rPr lang="en-US" dirty="0">
                <a:ea typeface="ＭＳ Ｐゴシック" charset="-128"/>
              </a:rPr>
              <a:t>Predicting wind velocities as a function of temperature, humidity, air pressure, etc.</a:t>
            </a:r>
          </a:p>
          <a:p>
            <a:pPr marL="1056623" lvl="1" indent="-406394">
              <a:defRPr/>
            </a:pPr>
            <a:r>
              <a:rPr lang="en-US" dirty="0">
                <a:ea typeface="ＭＳ Ｐゴシック" charset="-128"/>
              </a:rPr>
              <a:t>Time series prediction of stock market indices.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Lectures</a:t>
            </a:r>
          </a:p>
        </p:txBody>
      </p:sp>
      <p:sp>
        <p:nvSpPr>
          <p:cNvPr id="3" name="Content Placeholder 2"/>
          <p:cNvSpPr>
            <a:spLocks noGrp="1"/>
          </p:cNvSpPr>
          <p:nvPr>
            <p:ph idx="1"/>
          </p:nvPr>
        </p:nvSpPr>
        <p:spPr/>
        <p:txBody>
          <a:bodyPr/>
          <a:lstStyle/>
          <a:p>
            <a:r>
              <a:rPr lang="nl-NL" dirty="0"/>
              <a:t>No streaming or </a:t>
            </a:r>
            <a:r>
              <a:rPr lang="nl-NL" dirty="0" err="1"/>
              <a:t>recording</a:t>
            </a:r>
            <a:endParaRPr lang="nl-NL" dirty="0"/>
          </a:p>
          <a:p>
            <a:endParaRPr lang="nl-NL" dirty="0"/>
          </a:p>
          <a:p>
            <a:r>
              <a:rPr lang="nl-NL" dirty="0"/>
              <a:t>Video lectures from </a:t>
            </a:r>
            <a:r>
              <a:rPr lang="nl-NL" dirty="0" err="1"/>
              <a:t>earlier</a:t>
            </a:r>
            <a:r>
              <a:rPr lang="nl-NL" dirty="0"/>
              <a:t> </a:t>
            </a:r>
            <a:r>
              <a:rPr lang="nl-NL" dirty="0" err="1"/>
              <a:t>years</a:t>
            </a:r>
            <a:r>
              <a:rPr lang="nl-NL" dirty="0"/>
              <a:t> </a:t>
            </a:r>
            <a:r>
              <a:rPr lang="nl-NL" dirty="0" err="1"/>
              <a:t>available</a:t>
            </a:r>
            <a:r>
              <a:rPr lang="nl-NL" dirty="0"/>
              <a:t> in </a:t>
            </a:r>
            <a:r>
              <a:rPr lang="nl-NL" dirty="0" err="1"/>
              <a:t>Brightspace</a:t>
            </a:r>
            <a:endParaRPr lang="nl-NL" dirty="0"/>
          </a:p>
        </p:txBody>
      </p:sp>
    </p:spTree>
    <p:extLst>
      <p:ext uri="{BB962C8B-B14F-4D97-AF65-F5344CB8AC3E}">
        <p14:creationId xmlns:p14="http://schemas.microsoft.com/office/powerpoint/2010/main" val="188584818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Regression: Application 1</a:t>
            </a:r>
            <a:endParaRPr lang="en-US" dirty="0"/>
          </a:p>
        </p:txBody>
      </p:sp>
      <p:sp>
        <p:nvSpPr>
          <p:cNvPr id="3" name="Content Placeholder 2"/>
          <p:cNvSpPr>
            <a:spLocks noGrp="1"/>
          </p:cNvSpPr>
          <p:nvPr>
            <p:ph idx="1"/>
          </p:nvPr>
        </p:nvSpPr>
        <p:spPr/>
        <p:txBody>
          <a:bodyPr/>
          <a:lstStyle/>
          <a:p>
            <a:pPr marL="0" indent="0">
              <a:buFontTx/>
              <a:buNone/>
              <a:defRPr/>
            </a:pPr>
            <a:r>
              <a:rPr lang="en-US" dirty="0">
                <a:latin typeface="Arial" pitchFamily="34" charset="0"/>
                <a:cs typeface="Arial" pitchFamily="34" charset="0"/>
              </a:rPr>
              <a:t>Predicting newspaper sales</a:t>
            </a:r>
          </a:p>
          <a:p>
            <a:pPr>
              <a:defRPr/>
            </a:pPr>
            <a:endParaRPr lang="en-US" dirty="0">
              <a:latin typeface="Arial" pitchFamily="34" charset="0"/>
              <a:cs typeface="Arial" pitchFamily="34" charset="0"/>
            </a:endParaRPr>
          </a:p>
          <a:p>
            <a:pPr>
              <a:defRPr/>
            </a:pPr>
            <a:r>
              <a:rPr lang="en-US" dirty="0">
                <a:solidFill>
                  <a:srgbClr val="006600"/>
                </a:solidFill>
              </a:rPr>
              <a:t>Goal</a:t>
            </a:r>
            <a:r>
              <a:rPr lang="en-US" dirty="0"/>
              <a:t>: optimize single-copy sales of De </a:t>
            </a:r>
            <a:r>
              <a:rPr lang="en-US" dirty="0" err="1"/>
              <a:t>Telegraaf</a:t>
            </a:r>
            <a:endParaRPr lang="en-US" dirty="0"/>
          </a:p>
          <a:p>
            <a:pPr>
              <a:defRPr/>
            </a:pPr>
            <a:endParaRPr lang="en-US" dirty="0"/>
          </a:p>
          <a:p>
            <a:pPr>
              <a:defRPr/>
            </a:pPr>
            <a:r>
              <a:rPr lang="en-US" dirty="0">
                <a:solidFill>
                  <a:srgbClr val="006600"/>
                </a:solidFill>
              </a:rPr>
              <a:t>Approach</a:t>
            </a:r>
            <a:r>
              <a:rPr lang="en-US" dirty="0"/>
              <a:t>:</a:t>
            </a:r>
          </a:p>
          <a:p>
            <a:pPr lvl="1">
              <a:defRPr/>
            </a:pPr>
            <a:r>
              <a:rPr lang="en-US" sz="2800" dirty="0"/>
              <a:t> </a:t>
            </a:r>
            <a:r>
              <a:rPr lang="en-US" dirty="0"/>
              <a:t>learn from past sales</a:t>
            </a:r>
          </a:p>
          <a:p>
            <a:pPr lvl="1">
              <a:defRPr/>
            </a:pPr>
            <a:r>
              <a:rPr lang="en-US" dirty="0"/>
              <a:t> let outlets learn from each other</a:t>
            </a:r>
          </a:p>
          <a:p>
            <a:endParaRPr lang="en-US" dirty="0"/>
          </a:p>
        </p:txBody>
      </p:sp>
      <p:pic>
        <p:nvPicPr>
          <p:cNvPr id="4" name="Picture 9" descr="jedciti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56312" y="5175250"/>
            <a:ext cx="2414640" cy="281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descr="netwe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938" y="1661319"/>
            <a:ext cx="443388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ext Box 12"/>
          <p:cNvSpPr txBox="1">
            <a:spLocks noChangeArrowheads="1"/>
          </p:cNvSpPr>
          <p:nvPr/>
        </p:nvSpPr>
        <p:spPr bwMode="auto">
          <a:xfrm>
            <a:off x="4303663" y="6113020"/>
            <a:ext cx="410527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buClr>
                <a:srgbClr val="C24141"/>
              </a:buClr>
              <a:buFont typeface="Wingdings" pitchFamily="2" charset="2"/>
              <a:buChar char="§"/>
              <a:defRPr/>
            </a:pPr>
            <a:r>
              <a:rPr kumimoji="1" lang="en-US" sz="2100" dirty="0">
                <a:latin typeface="+mj-lt"/>
                <a:cs typeface="Arial" pitchFamily="34" charset="0"/>
              </a:rPr>
              <a:t> </a:t>
            </a:r>
            <a:r>
              <a:rPr kumimoji="1" lang="en-US" sz="2100" dirty="0">
                <a:solidFill>
                  <a:schemeClr val="bg1"/>
                </a:solidFill>
                <a:latin typeface="+mj-lt"/>
                <a:cs typeface="Arial" pitchFamily="34" charset="0"/>
              </a:rPr>
              <a:t>better weather, more sales</a:t>
            </a:r>
          </a:p>
          <a:p>
            <a:pPr eaLnBrk="1" hangingPunct="1">
              <a:spcBef>
                <a:spcPct val="50000"/>
              </a:spcBef>
              <a:buClr>
                <a:srgbClr val="003399"/>
              </a:buClr>
              <a:buFont typeface="Wingdings" pitchFamily="2" charset="2"/>
              <a:buChar char="§"/>
              <a:defRPr/>
            </a:pPr>
            <a:r>
              <a:rPr kumimoji="1" lang="en-US" sz="2100" dirty="0">
                <a:solidFill>
                  <a:schemeClr val="bg1"/>
                </a:solidFill>
                <a:latin typeface="+mj-lt"/>
                <a:cs typeface="Arial" pitchFamily="34" charset="0"/>
              </a:rPr>
              <a:t> worse weather, more sales</a:t>
            </a:r>
          </a:p>
        </p:txBody>
      </p:sp>
    </p:spTree>
    <p:extLst>
      <p:ext uri="{BB962C8B-B14F-4D97-AF65-F5344CB8AC3E}">
        <p14:creationId xmlns:p14="http://schemas.microsoft.com/office/powerpoint/2010/main" val="224849865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F85C-353C-87C0-1077-962DB8068E8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D51D20E-AC3D-1331-1B71-15F65FAC710F}"/>
              </a:ext>
            </a:extLst>
          </p:cNvPr>
          <p:cNvSpPr>
            <a:spLocks noGrp="1"/>
          </p:cNvSpPr>
          <p:nvPr>
            <p:ph idx="1"/>
          </p:nvPr>
        </p:nvSpPr>
        <p:spPr/>
        <p:txBody>
          <a:bodyPr/>
          <a:lstStyle/>
          <a:p>
            <a:endParaRPr lang="en-NL"/>
          </a:p>
        </p:txBody>
      </p:sp>
      <p:grpSp>
        <p:nvGrpSpPr>
          <p:cNvPr id="8" name="Group 7">
            <a:extLst>
              <a:ext uri="{FF2B5EF4-FFF2-40B4-BE49-F238E27FC236}">
                <a16:creationId xmlns:a16="http://schemas.microsoft.com/office/drawing/2014/main" id="{BCA3DDF3-DF25-CD45-130A-2A280B733F3F}"/>
              </a:ext>
            </a:extLst>
          </p:cNvPr>
          <p:cNvGrpSpPr/>
          <p:nvPr/>
        </p:nvGrpSpPr>
        <p:grpSpPr>
          <a:xfrm>
            <a:off x="8634928" y="3999587"/>
            <a:ext cx="3672408" cy="4279418"/>
            <a:chOff x="7757016" y="3652664"/>
            <a:chExt cx="3672408" cy="4279418"/>
          </a:xfrm>
        </p:grpSpPr>
        <p:pic>
          <p:nvPicPr>
            <p:cNvPr id="6" name="Picture 9" descr="jedcities">
              <a:extLst>
                <a:ext uri="{FF2B5EF4-FFF2-40B4-BE49-F238E27FC236}">
                  <a16:creationId xmlns:a16="http://schemas.microsoft.com/office/drawing/2014/main" id="{E4FA7445-1310-8D5B-A0CF-61DF2709AC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57016" y="3652664"/>
              <a:ext cx="3672408" cy="427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Oval 6">
              <a:extLst>
                <a:ext uri="{FF2B5EF4-FFF2-40B4-BE49-F238E27FC236}">
                  <a16:creationId xmlns:a16="http://schemas.microsoft.com/office/drawing/2014/main" id="{D4CD04C7-D998-2C18-BEC5-C777C602DF60}"/>
                </a:ext>
              </a:extLst>
            </p:cNvPr>
            <p:cNvSpPr/>
            <p:nvPr/>
          </p:nvSpPr>
          <p:spPr bwMode="auto">
            <a:xfrm>
              <a:off x="10989134" y="4660776"/>
              <a:ext cx="337802" cy="31956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NL" sz="4000" b="0" i="0" u="none" strike="noStrike" cap="none" normalizeH="0" baseline="0">
                <a:ln w="193675">
                  <a:solidFill>
                    <a:schemeClr val="tx1"/>
                  </a:solidFill>
                </a:ln>
                <a:solidFill>
                  <a:srgbClr val="FFFFFF"/>
                </a:solidFill>
                <a:effectLst/>
                <a:latin typeface="American Typewriter" charset="0"/>
                <a:ea typeface="ヒラギノ明朝 ProN W3" charset="-128"/>
                <a:cs typeface="ヒラギノ明朝 ProN W3" charset="-128"/>
                <a:sym typeface="American Typewriter" charset="0"/>
              </a:endParaRPr>
            </a:p>
          </p:txBody>
        </p:sp>
      </p:grpSp>
      <p:pic>
        <p:nvPicPr>
          <p:cNvPr id="5" name="Picture 4">
            <a:extLst>
              <a:ext uri="{FF2B5EF4-FFF2-40B4-BE49-F238E27FC236}">
                <a16:creationId xmlns:a16="http://schemas.microsoft.com/office/drawing/2014/main" id="{D5B717FB-DE01-73E7-A2F1-1ED1E52E5148}"/>
              </a:ext>
            </a:extLst>
          </p:cNvPr>
          <p:cNvPicPr>
            <a:picLocks noChangeAspect="1"/>
          </p:cNvPicPr>
          <p:nvPr/>
        </p:nvPicPr>
        <p:blipFill>
          <a:blip r:embed="rId3"/>
          <a:stretch>
            <a:fillRect/>
          </a:stretch>
        </p:blipFill>
        <p:spPr>
          <a:xfrm>
            <a:off x="2233164" y="2520840"/>
            <a:ext cx="7988082" cy="4493296"/>
          </a:xfrm>
          <a:prstGeom prst="rect">
            <a:avLst/>
          </a:prstGeom>
        </p:spPr>
      </p:pic>
      <p:pic>
        <p:nvPicPr>
          <p:cNvPr id="1028" name="Picture 4" descr="YouTube ">
            <a:extLst>
              <a:ext uri="{FF2B5EF4-FFF2-40B4-BE49-F238E27FC236}">
                <a16:creationId xmlns:a16="http://schemas.microsoft.com/office/drawing/2014/main" id="{7C23F137-3395-4BF3-BD91-A76843CB7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920" y="2212504"/>
            <a:ext cx="7988082" cy="48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771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atin typeface="Arial" pitchFamily="34" charset="0"/>
                <a:cs typeface="Arial" pitchFamily="34" charset="0"/>
              </a:rPr>
              <a:t>Deviation / Anomaly Detection</a:t>
            </a:r>
          </a:p>
        </p:txBody>
      </p:sp>
      <p:sp>
        <p:nvSpPr>
          <p:cNvPr id="8196" name="Rectangle 3"/>
          <p:cNvSpPr>
            <a:spLocks noGrp="1" noChangeArrowheads="1"/>
          </p:cNvSpPr>
          <p:nvPr>
            <p:ph idx="1"/>
          </p:nvPr>
        </p:nvSpPr>
        <p:spPr/>
        <p:txBody>
          <a:bodyPr/>
          <a:lstStyle/>
          <a:p>
            <a:pPr>
              <a:defRPr/>
            </a:pPr>
            <a:r>
              <a:rPr lang="en-US" dirty="0">
                <a:ea typeface="ＭＳ Ｐゴシック" charset="-128"/>
              </a:rPr>
              <a:t>Detect significant deviations from normal behavior</a:t>
            </a:r>
            <a:endParaRPr lang="en-US" sz="4600" dirty="0">
              <a:ea typeface="ＭＳ Ｐゴシック" charset="-128"/>
            </a:endParaRPr>
          </a:p>
          <a:p>
            <a:pPr>
              <a:defRPr/>
            </a:pPr>
            <a:endParaRPr lang="en-US" dirty="0">
              <a:ea typeface="ＭＳ Ｐゴシック" charset="-128"/>
            </a:endParaRPr>
          </a:p>
          <a:p>
            <a:pPr>
              <a:defRPr/>
            </a:pPr>
            <a:r>
              <a:rPr lang="en-US" dirty="0">
                <a:ea typeface="ＭＳ Ｐゴシック" charset="-128"/>
              </a:rPr>
              <a:t>Applications:</a:t>
            </a:r>
          </a:p>
          <a:p>
            <a:pPr lvl="1">
              <a:defRPr/>
            </a:pPr>
            <a:r>
              <a:rPr lang="en-US" dirty="0">
                <a:ea typeface="ＭＳ Ｐゴシック" charset="-128"/>
              </a:rPr>
              <a:t>Credit card fraud detection</a:t>
            </a:r>
          </a:p>
          <a:p>
            <a:pPr lvl="1">
              <a:defRPr/>
            </a:pPr>
            <a:r>
              <a:rPr lang="en-US" dirty="0">
                <a:ea typeface="ＭＳ Ｐゴシック" charset="-128"/>
              </a:rPr>
              <a:t>Network intrusion detection</a:t>
            </a:r>
          </a:p>
          <a:p>
            <a:pPr lvl="1">
              <a:defRPr/>
            </a:pPr>
            <a:endParaRPr lang="en-US" dirty="0">
              <a:ea typeface="ＭＳ Ｐゴシック" charset="-128"/>
            </a:endParaRPr>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25" y="5578475"/>
            <a:ext cx="4497388"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7" name="Group 8"/>
          <p:cNvGrpSpPr>
            <a:grpSpLocks/>
          </p:cNvGrpSpPr>
          <p:nvPr/>
        </p:nvGrpSpPr>
        <p:grpSpPr bwMode="auto">
          <a:xfrm>
            <a:off x="4646613" y="5668963"/>
            <a:ext cx="3705225" cy="3394075"/>
            <a:chOff x="2963" y="2441"/>
            <a:chExt cx="1641" cy="1504"/>
          </a:xfrm>
        </p:grpSpPr>
        <p:pic>
          <p:nvPicPr>
            <p:cNvPr id="59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 y="2441"/>
              <a:ext cx="1641"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3" y="2441"/>
              <a:ext cx="1641"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939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550" y="5453063"/>
            <a:ext cx="273367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Text Box 12"/>
          <p:cNvSpPr txBox="1">
            <a:spLocks noChangeArrowheads="1"/>
          </p:cNvSpPr>
          <p:nvPr/>
        </p:nvSpPr>
        <p:spPr bwMode="auto">
          <a:xfrm>
            <a:off x="325438" y="8128000"/>
            <a:ext cx="11812587"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65023" rIns="0" bIns="65023">
            <a:spAutoFit/>
          </a:bodyPr>
          <a:lstStyle>
            <a:lvl1pPr marL="487363" indent="-487363"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spcBef>
                <a:spcPct val="20000"/>
              </a:spcBef>
              <a:buClr>
                <a:schemeClr val="accent2"/>
              </a:buClr>
              <a:buSzPct val="75000"/>
            </a:pPr>
            <a:r>
              <a:rPr lang="en-US" sz="2300" i="1">
                <a:latin typeface="Helvetica" pitchFamily="34" charset="0"/>
              </a:rPr>
              <a:t>						</a:t>
            </a:r>
            <a:br>
              <a:rPr lang="en-US" sz="2300" i="1">
                <a:latin typeface="Helvetica" pitchFamily="34" charset="0"/>
              </a:rPr>
            </a:br>
            <a:r>
              <a:rPr lang="en-US" sz="2300" i="1">
                <a:latin typeface="Helvetica" pitchFamily="34" charset="0"/>
              </a:rPr>
              <a:t>Typical network traffic at University level may reach over 100 million connections per day</a:t>
            </a:r>
            <a:endParaRPr lang="en-US" sz="3400">
              <a:latin typeface="Times New Roman" pitchFamily="18" charset="0"/>
            </a:endParaRPr>
          </a:p>
        </p:txBody>
      </p:sp>
      <p:graphicFrame>
        <p:nvGraphicFramePr>
          <p:cNvPr id="59400" name="Object 13"/>
          <p:cNvGraphicFramePr>
            <a:graphicFrameLocks noChangeAspect="1"/>
          </p:cNvGraphicFramePr>
          <p:nvPr/>
        </p:nvGraphicFramePr>
        <p:xfrm>
          <a:off x="7581900" y="2860675"/>
          <a:ext cx="3579813" cy="2157413"/>
        </p:xfrm>
        <a:graphic>
          <a:graphicData uri="http://schemas.openxmlformats.org/presentationml/2006/ole">
            <mc:AlternateContent xmlns:mc="http://schemas.openxmlformats.org/markup-compatibility/2006">
              <mc:Choice xmlns:v="urn:schemas-microsoft-com:vml" Requires="v">
                <p:oleObj name="VISIO" r:id="rId7" imgW="2900172" imgH="1752600" progId="">
                  <p:embed/>
                </p:oleObj>
              </mc:Choice>
              <mc:Fallback>
                <p:oleObj name="VISIO" r:id="rId7" imgW="2900172" imgH="17526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1900" y="2860675"/>
                        <a:ext cx="3579813" cy="215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976269" y="5841156"/>
            <a:ext cx="3416846" cy="2416394"/>
          </a:xfrm>
          <a:prstGeom prst="rect">
            <a:avLst/>
          </a:prstGeom>
        </p:spPr>
      </p:pic>
      <p:pic>
        <p:nvPicPr>
          <p:cNvPr id="60418" name="Picture 4" descr="dyn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457" y="1420416"/>
            <a:ext cx="6045534" cy="456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419" name="Rectangle 2"/>
          <p:cNvSpPr>
            <a:spLocks noGrp="1" noChangeArrowheads="1"/>
          </p:cNvSpPr>
          <p:nvPr>
            <p:ph type="title"/>
          </p:nvPr>
        </p:nvSpPr>
        <p:spPr/>
        <p:txBody>
          <a:bodyPr/>
          <a:lstStyle/>
          <a:p>
            <a:r>
              <a:rPr lang="en-US" dirty="0">
                <a:latin typeface="Arial" pitchFamily="34" charset="0"/>
                <a:cs typeface="Arial" pitchFamily="34" charset="0"/>
              </a:rPr>
              <a:t>Deviation / Anomaly Detection: Application 1</a:t>
            </a:r>
          </a:p>
        </p:txBody>
      </p:sp>
      <p:sp>
        <p:nvSpPr>
          <p:cNvPr id="60420" name="Rectangle 3"/>
          <p:cNvSpPr>
            <a:spLocks noGrp="1" noChangeArrowheads="1"/>
          </p:cNvSpPr>
          <p:nvPr>
            <p:ph idx="1"/>
          </p:nvPr>
        </p:nvSpPr>
        <p:spPr/>
        <p:txBody>
          <a:bodyPr/>
          <a:lstStyle/>
          <a:p>
            <a:pPr marL="0" indent="0">
              <a:buFontTx/>
              <a:buNone/>
              <a:defRPr/>
            </a:pPr>
            <a:r>
              <a:rPr lang="en-US" dirty="0">
                <a:latin typeface="+mj-lt"/>
                <a:cs typeface="Arial" pitchFamily="34" charset="0"/>
              </a:rPr>
              <a:t>Monitoring paper mills</a:t>
            </a:r>
          </a:p>
          <a:p>
            <a:pPr marL="0" indent="0">
              <a:buFontTx/>
              <a:buNone/>
              <a:defRPr/>
            </a:pPr>
            <a:endParaRPr lang="en-US" dirty="0">
              <a:latin typeface="+mj-lt"/>
              <a:cs typeface="Arial" pitchFamily="34" charset="0"/>
            </a:endParaRPr>
          </a:p>
          <a:p>
            <a:pPr>
              <a:defRPr/>
            </a:pPr>
            <a:r>
              <a:rPr lang="en-US" dirty="0">
                <a:solidFill>
                  <a:srgbClr val="006600"/>
                </a:solidFill>
                <a:latin typeface="+mj-lt"/>
              </a:rPr>
              <a:t>Goal</a:t>
            </a:r>
            <a:r>
              <a:rPr lang="en-US" dirty="0">
                <a:latin typeface="+mj-lt"/>
              </a:rPr>
              <a:t>: alert operators when the paper mill</a:t>
            </a:r>
            <a:br>
              <a:rPr lang="en-US" dirty="0">
                <a:latin typeface="+mj-lt"/>
              </a:rPr>
            </a:br>
            <a:r>
              <a:rPr lang="en-US" dirty="0">
                <a:latin typeface="+mj-lt"/>
              </a:rPr>
              <a:t>starts behaving “weirdly”</a:t>
            </a:r>
          </a:p>
          <a:p>
            <a:pPr>
              <a:defRPr/>
            </a:pPr>
            <a:endParaRPr lang="en-US" dirty="0">
              <a:latin typeface="+mj-lt"/>
            </a:endParaRPr>
          </a:p>
          <a:p>
            <a:pPr>
              <a:defRPr/>
            </a:pPr>
            <a:r>
              <a:rPr lang="en-US" dirty="0">
                <a:solidFill>
                  <a:srgbClr val="006600"/>
                </a:solidFill>
                <a:latin typeface="+mj-lt"/>
              </a:rPr>
              <a:t>Approach</a:t>
            </a:r>
            <a:r>
              <a:rPr lang="en-US" dirty="0">
                <a:latin typeface="+mj-lt"/>
              </a:rPr>
              <a:t>: visualize the dynamics by</a:t>
            </a:r>
            <a:br>
              <a:rPr lang="en-US" dirty="0">
                <a:latin typeface="+mj-lt"/>
              </a:rPr>
            </a:br>
            <a:r>
              <a:rPr lang="en-US" dirty="0">
                <a:latin typeface="+mj-lt"/>
              </a:rPr>
              <a:t>cleverly projecting the measurements</a:t>
            </a:r>
            <a:br>
              <a:rPr lang="en-US" dirty="0">
                <a:latin typeface="+mj-lt"/>
              </a:rPr>
            </a:br>
            <a:r>
              <a:rPr lang="en-US" dirty="0">
                <a:latin typeface="+mj-lt"/>
              </a:rPr>
              <a:t>of hundreds of sensors</a:t>
            </a:r>
          </a:p>
        </p:txBody>
      </p:sp>
      <p:pic>
        <p:nvPicPr>
          <p:cNvPr id="604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550" y="5597525"/>
            <a:ext cx="3713163"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atin typeface="Arial" pitchFamily="34" charset="0"/>
                <a:cs typeface="Arial" pitchFamily="34" charset="0"/>
              </a:rPr>
              <a:t>Data mining?</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a:defRPr/>
            </a:pPr>
            <a:r>
              <a:rPr lang="en-US" dirty="0">
                <a:ea typeface="ＭＳ Ｐゴシック" charset="-128"/>
              </a:rPr>
              <a:t>Dividing the customers of a company according to their gender.</a:t>
            </a:r>
          </a:p>
          <a:p>
            <a:pPr>
              <a:defRPr/>
            </a:pPr>
            <a:endParaRPr lang="en-US" dirty="0">
              <a:ea typeface="ＭＳ Ｐゴシック" charset="-128"/>
            </a:endParaRPr>
          </a:p>
          <a:p>
            <a:pPr>
              <a:defRPr/>
            </a:pPr>
            <a:r>
              <a:rPr lang="en-US" dirty="0">
                <a:ea typeface="ＭＳ Ｐゴシック" charset="-128"/>
              </a:rPr>
              <a:t>Predicting the profitability of customers.</a:t>
            </a:r>
          </a:p>
          <a:p>
            <a:pPr marL="0" indent="0">
              <a:buFontTx/>
              <a:buNone/>
              <a:defRPr/>
            </a:pPr>
            <a:endParaRPr lang="en-US" dirty="0">
              <a:ea typeface="ＭＳ Ｐゴシック" charset="-128"/>
            </a:endParaRPr>
          </a:p>
          <a:p>
            <a:pPr>
              <a:defRPr/>
            </a:pPr>
            <a:r>
              <a:rPr lang="en-US" dirty="0">
                <a:ea typeface="ＭＳ Ｐゴシック" charset="-128"/>
              </a:rPr>
              <a:t>Computing the total sales of a company.</a:t>
            </a:r>
          </a:p>
          <a:p>
            <a:pPr>
              <a:defRPr/>
            </a:pPr>
            <a:endParaRPr lang="en-US" dirty="0">
              <a:ea typeface="ＭＳ Ｐゴシック" charset="-128"/>
            </a:endParaRPr>
          </a:p>
          <a:p>
            <a:pPr>
              <a:defRPr/>
            </a:pPr>
            <a:r>
              <a:rPr lang="en-US" dirty="0">
                <a:ea typeface="ＭＳ Ｐゴシック" charset="-128"/>
              </a:rPr>
              <a:t>Sorting a student database based on student identification numbers.</a:t>
            </a:r>
          </a:p>
          <a:p>
            <a:pPr>
              <a:defRPr/>
            </a:pPr>
            <a:endParaRPr lang="en-US" dirty="0">
              <a:ea typeface="ＭＳ Ｐゴシック" charset="-128"/>
            </a:endParaRPr>
          </a:p>
          <a:p>
            <a:pPr>
              <a:defRPr/>
            </a:pPr>
            <a:r>
              <a:rPr lang="en-US" dirty="0">
                <a:ea typeface="ＭＳ Ｐゴシック" charset="-128"/>
              </a:rPr>
              <a:t>Predicting the outcomes of tossing a fair pair of dice.</a:t>
            </a:r>
          </a:p>
          <a:p>
            <a:pPr>
              <a:defRPr/>
            </a:pPr>
            <a:endParaRPr lang="en-US" dirty="0">
              <a:ea typeface="ＭＳ Ｐゴシック" charset="-128"/>
            </a:endParaRPr>
          </a:p>
          <a:p>
            <a:pPr>
              <a:defRPr/>
            </a:pPr>
            <a:r>
              <a:rPr lang="en-US" dirty="0">
                <a:ea typeface="ＭＳ Ｐゴシック" charset="-128"/>
              </a:rPr>
              <a:t>Predicting the outcomes of tossing a possibly unfair pair of dice after having seen some amount of tosses.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2000"/>
                                        <p:tgtEl>
                                          <p:spTgt spid="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2000"/>
                                        <p:tgtEl>
                                          <p:spTgt spid="3">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2000"/>
                                        <p:tgtEl>
                                          <p:spTgt spid="3">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atin typeface="Arial" pitchFamily="34" charset="0"/>
                <a:cs typeface="Arial" pitchFamily="34" charset="0"/>
              </a:rPr>
              <a:t>Data mining?</a:t>
            </a:r>
            <a:endParaRPr lang="nl-NL">
              <a:latin typeface="Arial" pitchFamily="34" charset="0"/>
              <a:cs typeface="Arial" pitchFamily="34" charset="0"/>
            </a:endParaRPr>
          </a:p>
        </p:txBody>
      </p:sp>
      <p:sp>
        <p:nvSpPr>
          <p:cNvPr id="3" name="Content Placeholder 2"/>
          <p:cNvSpPr>
            <a:spLocks noGrp="1"/>
          </p:cNvSpPr>
          <p:nvPr>
            <p:ph idx="1"/>
          </p:nvPr>
        </p:nvSpPr>
        <p:spPr/>
        <p:txBody>
          <a:bodyPr/>
          <a:lstStyle/>
          <a:p>
            <a:pPr>
              <a:defRPr/>
            </a:pPr>
            <a:r>
              <a:rPr lang="en-US" dirty="0">
                <a:ea typeface="ＭＳ Ｐゴシック" charset="-128"/>
              </a:rPr>
              <a:t>Predicting the future stock price of a company using historical </a:t>
            </a:r>
            <a:r>
              <a:rPr lang="nl-NL" dirty="0">
                <a:ea typeface="ＭＳ Ｐゴシック" charset="-128"/>
              </a:rPr>
              <a:t>records.</a:t>
            </a:r>
          </a:p>
          <a:p>
            <a:pPr>
              <a:defRPr/>
            </a:pPr>
            <a:endParaRPr lang="nl-NL" dirty="0">
              <a:ea typeface="ＭＳ Ｐゴシック" charset="-128"/>
            </a:endParaRPr>
          </a:p>
          <a:p>
            <a:pPr>
              <a:defRPr/>
            </a:pPr>
            <a:r>
              <a:rPr lang="en-US" dirty="0">
                <a:ea typeface="ＭＳ Ｐゴシック" charset="-128"/>
              </a:rPr>
              <a:t>Monitoring the heart rate of a patient for abnormalities given observations of both abnormal and normal behavior.</a:t>
            </a:r>
          </a:p>
          <a:p>
            <a:pPr>
              <a:defRPr/>
            </a:pPr>
            <a:endParaRPr lang="en-US" dirty="0">
              <a:ea typeface="ＭＳ Ｐゴシック" charset="-128"/>
            </a:endParaRPr>
          </a:p>
          <a:p>
            <a:pPr>
              <a:defRPr/>
            </a:pPr>
            <a:r>
              <a:rPr lang="en-US" dirty="0">
                <a:ea typeface="ＭＳ Ｐゴシック" charset="-128"/>
              </a:rPr>
              <a:t>Monitoring the heart rate of a patient for abnormalities given observations of only normal behavior.</a:t>
            </a:r>
          </a:p>
          <a:p>
            <a:pPr>
              <a:defRPr/>
            </a:pPr>
            <a:endParaRPr lang="en-US" dirty="0">
              <a:ea typeface="ＭＳ Ｐゴシック" charset="-128"/>
            </a:endParaRPr>
          </a:p>
          <a:p>
            <a:pPr>
              <a:defRPr/>
            </a:pPr>
            <a:r>
              <a:rPr lang="en-US" dirty="0">
                <a:ea typeface="ＭＳ Ｐゴシック" charset="-128"/>
              </a:rPr>
              <a:t>Monitoring seismic waves for earthquake activities.</a:t>
            </a:r>
          </a:p>
          <a:p>
            <a:pPr>
              <a:defRPr/>
            </a:pPr>
            <a:endParaRPr lang="en-US" dirty="0">
              <a:ea typeface="ＭＳ Ｐゴシック" charset="-128"/>
            </a:endParaRPr>
          </a:p>
          <a:p>
            <a:pPr>
              <a:defRPr/>
            </a:pPr>
            <a:r>
              <a:rPr lang="en-US" dirty="0">
                <a:ea typeface="ＭＳ Ｐゴシック" charset="-128"/>
              </a:rPr>
              <a:t>Extracting the frequencies of a sound wave.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2000"/>
                                        <p:tgtEl>
                                          <p:spTgt spid="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2000"/>
                                        <p:tgtEl>
                                          <p:spTgt spid="3">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atin typeface="Arial" pitchFamily="34" charset="0"/>
                <a:cs typeface="Arial" pitchFamily="34" charset="0"/>
              </a:rPr>
              <a:t>Components of Data Mining Algorithms</a:t>
            </a:r>
          </a:p>
        </p:txBody>
      </p:sp>
      <p:sp>
        <p:nvSpPr>
          <p:cNvPr id="57347" name="Rectangle 3"/>
          <p:cNvSpPr>
            <a:spLocks noGrp="1" noChangeArrowheads="1"/>
          </p:cNvSpPr>
          <p:nvPr>
            <p:ph idx="1"/>
          </p:nvPr>
        </p:nvSpPr>
        <p:spPr/>
        <p:txBody>
          <a:bodyPr/>
          <a:lstStyle/>
          <a:p>
            <a:pPr marL="487672" indent="-487672">
              <a:defRPr/>
            </a:pPr>
            <a:r>
              <a:rPr lang="en-US" dirty="0">
                <a:ea typeface="ＭＳ Ｐゴシック" charset="-128"/>
              </a:rPr>
              <a:t>Representation:</a:t>
            </a:r>
          </a:p>
          <a:p>
            <a:pPr marL="1056623" lvl="1" indent="-406394">
              <a:defRPr/>
            </a:pPr>
            <a:r>
              <a:rPr lang="en-US" dirty="0">
                <a:ea typeface="ＭＳ Ｐゴシック" charset="-128"/>
              </a:rPr>
              <a:t>Determining the nature and structure of the representation to be used</a:t>
            </a:r>
          </a:p>
          <a:p>
            <a:pPr marL="1056623" lvl="1" indent="-406394">
              <a:defRPr/>
            </a:pPr>
            <a:endParaRPr lang="en-US" dirty="0">
              <a:ea typeface="ＭＳ Ｐゴシック" charset="-128"/>
            </a:endParaRPr>
          </a:p>
          <a:p>
            <a:pPr marL="487672" indent="-487672">
              <a:defRPr/>
            </a:pPr>
            <a:r>
              <a:rPr lang="en-US" dirty="0">
                <a:ea typeface="ＭＳ Ｐゴシック" charset="-128"/>
              </a:rPr>
              <a:t>Score function:</a:t>
            </a:r>
          </a:p>
          <a:p>
            <a:pPr marL="1056623" lvl="1" indent="-406394">
              <a:defRPr/>
            </a:pPr>
            <a:r>
              <a:rPr lang="en-US" dirty="0">
                <a:ea typeface="ＭＳ Ｐゴシック" charset="-128"/>
              </a:rPr>
              <a:t>quantifying and comparing how well different representations fit the data</a:t>
            </a:r>
          </a:p>
          <a:p>
            <a:pPr marL="1056623" lvl="1" indent="-406394">
              <a:defRPr/>
            </a:pPr>
            <a:endParaRPr lang="en-US" dirty="0">
              <a:ea typeface="ＭＳ Ｐゴシック" charset="-128"/>
            </a:endParaRPr>
          </a:p>
          <a:p>
            <a:pPr marL="487672" indent="-487672">
              <a:defRPr/>
            </a:pPr>
            <a:r>
              <a:rPr lang="en-US" dirty="0">
                <a:ea typeface="ＭＳ Ｐゴシック" charset="-128"/>
              </a:rPr>
              <a:t>Search/Optimization method:</a:t>
            </a:r>
          </a:p>
          <a:p>
            <a:pPr marL="1056623" lvl="1" indent="-406394">
              <a:defRPr/>
            </a:pPr>
            <a:r>
              <a:rPr lang="en-US" dirty="0">
                <a:ea typeface="ＭＳ Ｐゴシック" charset="-128"/>
              </a:rPr>
              <a:t>Choosing an algorithmic process to optimize the score function</a:t>
            </a:r>
          </a:p>
          <a:p>
            <a:pPr marL="1056623" lvl="1" indent="-406394">
              <a:defRPr/>
            </a:pPr>
            <a:endParaRPr lang="en-US" dirty="0">
              <a:ea typeface="ＭＳ Ｐゴシック" charset="-128"/>
            </a:endParaRPr>
          </a:p>
          <a:p>
            <a:pPr marL="487672" indent="-487672">
              <a:defRPr/>
            </a:pPr>
            <a:r>
              <a:rPr lang="en-US" dirty="0">
                <a:ea typeface="ＭＳ Ｐゴシック" charset="-128"/>
              </a:rPr>
              <a:t>Data Management:</a:t>
            </a:r>
          </a:p>
          <a:p>
            <a:pPr marL="1056623" lvl="1" indent="-406394">
              <a:defRPr/>
            </a:pPr>
            <a:r>
              <a:rPr lang="en-US" dirty="0">
                <a:ea typeface="ＭＳ Ｐゴシック" charset="-128"/>
              </a:rPr>
              <a:t>Deciding what principles of data management are required to implement the algorithms efficiently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6"/>
          <p:cNvSpPr>
            <a:spLocks noChangeArrowheads="1"/>
          </p:cNvSpPr>
          <p:nvPr/>
        </p:nvSpPr>
        <p:spPr bwMode="auto">
          <a:xfrm>
            <a:off x="4846638" y="2054225"/>
            <a:ext cx="3251200" cy="6291263"/>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64515" name="Text Box 3"/>
          <p:cNvSpPr txBox="1">
            <a:spLocks noChangeArrowheads="1"/>
          </p:cNvSpPr>
          <p:nvPr/>
        </p:nvSpPr>
        <p:spPr bwMode="auto">
          <a:xfrm>
            <a:off x="5638800" y="2054225"/>
            <a:ext cx="15176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Task </a:t>
            </a:r>
          </a:p>
        </p:txBody>
      </p:sp>
      <p:sp>
        <p:nvSpPr>
          <p:cNvPr id="64516" name="Text Box 5"/>
          <p:cNvSpPr txBox="1">
            <a:spLocks noChangeArrowheads="1"/>
          </p:cNvSpPr>
          <p:nvPr/>
        </p:nvSpPr>
        <p:spPr bwMode="auto">
          <a:xfrm>
            <a:off x="5202238" y="3005138"/>
            <a:ext cx="2708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Representation </a:t>
            </a:r>
          </a:p>
        </p:txBody>
      </p:sp>
      <p:sp>
        <p:nvSpPr>
          <p:cNvPr id="64517" name="Text Box 6"/>
          <p:cNvSpPr txBox="1">
            <a:spLocks noChangeArrowheads="1"/>
          </p:cNvSpPr>
          <p:nvPr/>
        </p:nvSpPr>
        <p:spPr bwMode="auto">
          <a:xfrm>
            <a:off x="5202238" y="4013200"/>
            <a:ext cx="2708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Score Function </a:t>
            </a:r>
          </a:p>
        </p:txBody>
      </p:sp>
      <p:sp>
        <p:nvSpPr>
          <p:cNvPr id="64518" name="Text Box 7"/>
          <p:cNvSpPr txBox="1">
            <a:spLocks noChangeArrowheads="1"/>
          </p:cNvSpPr>
          <p:nvPr/>
        </p:nvSpPr>
        <p:spPr bwMode="auto">
          <a:xfrm>
            <a:off x="4702175"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Search/Optimization </a:t>
            </a:r>
          </a:p>
        </p:txBody>
      </p:sp>
      <p:sp>
        <p:nvSpPr>
          <p:cNvPr id="64519" name="Text Box 8"/>
          <p:cNvSpPr txBox="1">
            <a:spLocks noChangeArrowheads="1"/>
          </p:cNvSpPr>
          <p:nvPr/>
        </p:nvSpPr>
        <p:spPr bwMode="auto">
          <a:xfrm>
            <a:off x="5062538" y="6100763"/>
            <a:ext cx="2708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a:solidFill>
                  <a:schemeClr val="bg1"/>
                </a:solidFill>
                <a:latin typeface="+mj-lt"/>
              </a:rPr>
              <a:t>Data Management</a:t>
            </a:r>
          </a:p>
        </p:txBody>
      </p:sp>
      <p:sp>
        <p:nvSpPr>
          <p:cNvPr id="64520" name="Text Box 9"/>
          <p:cNvSpPr txBox="1">
            <a:spLocks noChangeArrowheads="1"/>
          </p:cNvSpPr>
          <p:nvPr/>
        </p:nvSpPr>
        <p:spPr bwMode="auto">
          <a:xfrm>
            <a:off x="5094288" y="7469188"/>
            <a:ext cx="2708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Models, Parameters</a:t>
            </a:r>
          </a:p>
        </p:txBody>
      </p:sp>
      <p:sp>
        <p:nvSpPr>
          <p:cNvPr id="64521" name="Line 10"/>
          <p:cNvSpPr>
            <a:spLocks noChangeShapeType="1"/>
          </p:cNvSpPr>
          <p:nvPr/>
        </p:nvSpPr>
        <p:spPr bwMode="auto">
          <a:xfrm>
            <a:off x="6394450"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2" name="Line 11"/>
          <p:cNvSpPr>
            <a:spLocks noChangeShapeType="1"/>
          </p:cNvSpPr>
          <p:nvPr/>
        </p:nvSpPr>
        <p:spPr bwMode="auto">
          <a:xfrm>
            <a:off x="6394450"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3" name="Line 12"/>
          <p:cNvSpPr>
            <a:spLocks noChangeShapeType="1"/>
          </p:cNvSpPr>
          <p:nvPr/>
        </p:nvSpPr>
        <p:spPr bwMode="auto">
          <a:xfrm>
            <a:off x="6394450"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4" name="Line 13"/>
          <p:cNvSpPr>
            <a:spLocks noChangeShapeType="1"/>
          </p:cNvSpPr>
          <p:nvPr/>
        </p:nvSpPr>
        <p:spPr bwMode="auto">
          <a:xfrm>
            <a:off x="6394450" y="5449888"/>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5" name="Line 14"/>
          <p:cNvSpPr>
            <a:spLocks noChangeShapeType="1"/>
          </p:cNvSpPr>
          <p:nvPr/>
        </p:nvSpPr>
        <p:spPr bwMode="auto">
          <a:xfrm>
            <a:off x="6394450" y="6819900"/>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6" name="Rectangle 17"/>
          <p:cNvSpPr>
            <a:spLocks noGrp="1" noChangeArrowheads="1"/>
          </p:cNvSpPr>
          <p:nvPr>
            <p:ph type="title"/>
          </p:nvPr>
        </p:nvSpPr>
        <p:spPr/>
        <p:txBody>
          <a:bodyPr/>
          <a:lstStyle/>
          <a:p>
            <a:r>
              <a:rPr lang="en-US">
                <a:latin typeface="Arial" pitchFamily="34" charset="0"/>
                <a:cs typeface="Arial" pitchFamily="34" charset="0"/>
              </a:rPr>
              <a:t>What’s in a Data Mining Algorithm?</a:t>
            </a:r>
          </a:p>
        </p:txBody>
      </p:sp>
      <p:sp>
        <p:nvSpPr>
          <p:cNvPr id="64527" name="Text Box 18"/>
          <p:cNvSpPr txBox="1">
            <a:spLocks noChangeArrowheads="1"/>
          </p:cNvSpPr>
          <p:nvPr/>
        </p:nvSpPr>
        <p:spPr bwMode="auto">
          <a:xfrm>
            <a:off x="1101800" y="7850188"/>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Smyth, 2003</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
          <p:cNvGrpSpPr>
            <a:grpSpLocks/>
          </p:cNvGrpSpPr>
          <p:nvPr/>
        </p:nvGrpSpPr>
        <p:grpSpPr bwMode="auto">
          <a:xfrm>
            <a:off x="1738313" y="2054225"/>
            <a:ext cx="3684587" cy="6291263"/>
            <a:chOff x="4702200" y="2054225"/>
            <a:chExt cx="3684588" cy="6291264"/>
          </a:xfrm>
        </p:grpSpPr>
        <p:sp>
          <p:nvSpPr>
            <p:cNvPr id="64514" name="Rectangle 16"/>
            <p:cNvSpPr>
              <a:spLocks noChangeArrowheads="1"/>
            </p:cNvSpPr>
            <p:nvPr/>
          </p:nvSpPr>
          <p:spPr bwMode="auto">
            <a:xfrm>
              <a:off x="4846662" y="2054225"/>
              <a:ext cx="3251201"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64515" name="Text Box 3"/>
            <p:cNvSpPr txBox="1">
              <a:spLocks noChangeArrowheads="1"/>
            </p:cNvSpPr>
            <p:nvPr/>
          </p:nvSpPr>
          <p:spPr bwMode="auto">
            <a:xfrm>
              <a:off x="5638825" y="2054225"/>
              <a:ext cx="15176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Task </a:t>
              </a:r>
            </a:p>
          </p:txBody>
        </p:sp>
        <p:sp>
          <p:nvSpPr>
            <p:cNvPr id="64516" name="Text Box 5"/>
            <p:cNvSpPr txBox="1">
              <a:spLocks noChangeArrowheads="1"/>
            </p:cNvSpPr>
            <p:nvPr/>
          </p:nvSpPr>
          <p:spPr bwMode="auto">
            <a:xfrm>
              <a:off x="5202262" y="3005138"/>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Representation </a:t>
              </a:r>
            </a:p>
          </p:txBody>
        </p:sp>
        <p:sp>
          <p:nvSpPr>
            <p:cNvPr id="64517" name="Text Box 6"/>
            <p:cNvSpPr txBox="1">
              <a:spLocks noChangeArrowheads="1"/>
            </p:cNvSpPr>
            <p:nvPr/>
          </p:nvSpPr>
          <p:spPr bwMode="auto">
            <a:xfrm>
              <a:off x="5202262" y="4013200"/>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Score Function </a:t>
              </a:r>
            </a:p>
          </p:txBody>
        </p:sp>
        <p:sp>
          <p:nvSpPr>
            <p:cNvPr id="64518"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Search/Optimization </a:t>
              </a:r>
            </a:p>
          </p:txBody>
        </p:sp>
        <p:sp>
          <p:nvSpPr>
            <p:cNvPr id="64519" name="Text Box 8"/>
            <p:cNvSpPr txBox="1">
              <a:spLocks noChangeArrowheads="1"/>
            </p:cNvSpPr>
            <p:nvPr/>
          </p:nvSpPr>
          <p:spPr bwMode="auto">
            <a:xfrm>
              <a:off x="5062562" y="6100764"/>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a:solidFill>
                    <a:schemeClr val="bg1"/>
                  </a:solidFill>
                  <a:latin typeface="+mj-lt"/>
                </a:rPr>
                <a:t>Data Management</a:t>
              </a:r>
            </a:p>
          </p:txBody>
        </p:sp>
        <p:sp>
          <p:nvSpPr>
            <p:cNvPr id="64520" name="Text Box 9"/>
            <p:cNvSpPr txBox="1">
              <a:spLocks noChangeArrowheads="1"/>
            </p:cNvSpPr>
            <p:nvPr/>
          </p:nvSpPr>
          <p:spPr bwMode="auto">
            <a:xfrm>
              <a:off x="5094312" y="7469189"/>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Models, Parameters</a:t>
              </a:r>
            </a:p>
          </p:txBody>
        </p:sp>
        <p:sp>
          <p:nvSpPr>
            <p:cNvPr id="64521"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2"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3"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4"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5"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65539" name="Rectangle 17"/>
          <p:cNvSpPr>
            <a:spLocks noGrp="1" noChangeArrowheads="1"/>
          </p:cNvSpPr>
          <p:nvPr>
            <p:ph type="title"/>
          </p:nvPr>
        </p:nvSpPr>
        <p:spPr/>
        <p:txBody>
          <a:bodyPr/>
          <a:lstStyle/>
          <a:p>
            <a:r>
              <a:rPr lang="en-US">
                <a:latin typeface="Arial" pitchFamily="34" charset="0"/>
                <a:cs typeface="Arial" pitchFamily="34" charset="0"/>
              </a:rPr>
              <a:t>Multivariate Linear Regression</a:t>
            </a:r>
          </a:p>
        </p:txBody>
      </p:sp>
      <p:grpSp>
        <p:nvGrpSpPr>
          <p:cNvPr id="65541" name="Group 16"/>
          <p:cNvGrpSpPr>
            <a:grpSpLocks/>
          </p:cNvGrpSpPr>
          <p:nvPr/>
        </p:nvGrpSpPr>
        <p:grpSpPr bwMode="auto">
          <a:xfrm>
            <a:off x="7426325" y="2054225"/>
            <a:ext cx="3684588" cy="6291263"/>
            <a:chOff x="4702200" y="2054225"/>
            <a:chExt cx="3684588" cy="6291264"/>
          </a:xfrm>
        </p:grpSpPr>
        <p:sp>
          <p:nvSpPr>
            <p:cNvPr id="18" name="Rectangle 16"/>
            <p:cNvSpPr>
              <a:spLocks noChangeArrowheads="1"/>
            </p:cNvSpPr>
            <p:nvPr/>
          </p:nvSpPr>
          <p:spPr bwMode="auto">
            <a:xfrm>
              <a:off x="4846663" y="2054225"/>
              <a:ext cx="3251200"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19" name="Text Box 3"/>
            <p:cNvSpPr txBox="1">
              <a:spLocks noChangeArrowheads="1"/>
            </p:cNvSpPr>
            <p:nvPr/>
          </p:nvSpPr>
          <p:spPr bwMode="auto">
            <a:xfrm>
              <a:off x="5434038" y="2060575"/>
              <a:ext cx="19446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Regression </a:t>
              </a:r>
            </a:p>
          </p:txBody>
        </p:sp>
        <p:sp>
          <p:nvSpPr>
            <p:cNvPr id="20" name="Text Box 5"/>
            <p:cNvSpPr txBox="1">
              <a:spLocks noChangeArrowheads="1"/>
            </p:cNvSpPr>
            <p:nvPr/>
          </p:nvSpPr>
          <p:spPr bwMode="auto">
            <a:xfrm>
              <a:off x="4846663" y="3009900"/>
              <a:ext cx="3251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Weighted linear sum </a:t>
              </a:r>
            </a:p>
          </p:txBody>
        </p:sp>
        <p:sp>
          <p:nvSpPr>
            <p:cNvPr id="21" name="Text Box 6"/>
            <p:cNvSpPr txBox="1">
              <a:spLocks noChangeArrowheads="1"/>
            </p:cNvSpPr>
            <p:nvPr/>
          </p:nvSpPr>
          <p:spPr bwMode="auto">
            <a:xfrm>
              <a:off x="5073675" y="4013200"/>
              <a:ext cx="2708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Least-squares</a:t>
              </a:r>
            </a:p>
          </p:txBody>
        </p:sp>
        <p:sp>
          <p:nvSpPr>
            <p:cNvPr id="22"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Gaussian elimination </a:t>
              </a:r>
            </a:p>
          </p:txBody>
        </p:sp>
        <p:sp>
          <p:nvSpPr>
            <p:cNvPr id="23" name="Text Box 8"/>
            <p:cNvSpPr txBox="1">
              <a:spLocks noChangeArrowheads="1"/>
            </p:cNvSpPr>
            <p:nvPr/>
          </p:nvSpPr>
          <p:spPr bwMode="auto">
            <a:xfrm>
              <a:off x="5062563" y="6267451"/>
              <a:ext cx="2708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None specified</a:t>
              </a:r>
            </a:p>
          </p:txBody>
        </p:sp>
        <p:sp>
          <p:nvSpPr>
            <p:cNvPr id="24" name="Text Box 9"/>
            <p:cNvSpPr txBox="1">
              <a:spLocks noChangeArrowheads="1"/>
            </p:cNvSpPr>
            <p:nvPr/>
          </p:nvSpPr>
          <p:spPr bwMode="auto">
            <a:xfrm>
              <a:off x="5094313" y="7481889"/>
              <a:ext cx="27082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Regression coefficients</a:t>
              </a:r>
            </a:p>
          </p:txBody>
        </p:sp>
        <p:sp>
          <p:nvSpPr>
            <p:cNvPr id="25"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6"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7"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8"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9"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30" name="Text Box 18"/>
          <p:cNvSpPr txBox="1">
            <a:spLocks noChangeArrowheads="1"/>
          </p:cNvSpPr>
          <p:nvPr/>
        </p:nvSpPr>
        <p:spPr bwMode="auto">
          <a:xfrm>
            <a:off x="35502" y="7854950"/>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Smyth, 2003</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1"/>
          <p:cNvGrpSpPr>
            <a:grpSpLocks/>
          </p:cNvGrpSpPr>
          <p:nvPr/>
        </p:nvGrpSpPr>
        <p:grpSpPr bwMode="auto">
          <a:xfrm>
            <a:off x="1738313" y="2054225"/>
            <a:ext cx="3684587" cy="6291263"/>
            <a:chOff x="4702200" y="2054225"/>
            <a:chExt cx="3684588" cy="6291264"/>
          </a:xfrm>
        </p:grpSpPr>
        <p:sp>
          <p:nvSpPr>
            <p:cNvPr id="64514" name="Rectangle 16"/>
            <p:cNvSpPr>
              <a:spLocks noChangeArrowheads="1"/>
            </p:cNvSpPr>
            <p:nvPr/>
          </p:nvSpPr>
          <p:spPr bwMode="auto">
            <a:xfrm>
              <a:off x="4846662" y="2054225"/>
              <a:ext cx="3251201"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64515" name="Text Box 3"/>
            <p:cNvSpPr txBox="1">
              <a:spLocks noChangeArrowheads="1"/>
            </p:cNvSpPr>
            <p:nvPr/>
          </p:nvSpPr>
          <p:spPr bwMode="auto">
            <a:xfrm>
              <a:off x="5638825" y="2054225"/>
              <a:ext cx="15176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Task </a:t>
              </a:r>
            </a:p>
          </p:txBody>
        </p:sp>
        <p:sp>
          <p:nvSpPr>
            <p:cNvPr id="64516" name="Text Box 5"/>
            <p:cNvSpPr txBox="1">
              <a:spLocks noChangeArrowheads="1"/>
            </p:cNvSpPr>
            <p:nvPr/>
          </p:nvSpPr>
          <p:spPr bwMode="auto">
            <a:xfrm>
              <a:off x="5202262" y="3005138"/>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Representation </a:t>
              </a:r>
            </a:p>
          </p:txBody>
        </p:sp>
        <p:sp>
          <p:nvSpPr>
            <p:cNvPr id="64517" name="Text Box 6"/>
            <p:cNvSpPr txBox="1">
              <a:spLocks noChangeArrowheads="1"/>
            </p:cNvSpPr>
            <p:nvPr/>
          </p:nvSpPr>
          <p:spPr bwMode="auto">
            <a:xfrm>
              <a:off x="5202262" y="4013200"/>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Score Function </a:t>
              </a:r>
            </a:p>
          </p:txBody>
        </p:sp>
        <p:sp>
          <p:nvSpPr>
            <p:cNvPr id="64518"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Search/Optimization </a:t>
              </a:r>
            </a:p>
          </p:txBody>
        </p:sp>
        <p:sp>
          <p:nvSpPr>
            <p:cNvPr id="64519" name="Text Box 8"/>
            <p:cNvSpPr txBox="1">
              <a:spLocks noChangeArrowheads="1"/>
            </p:cNvSpPr>
            <p:nvPr/>
          </p:nvSpPr>
          <p:spPr bwMode="auto">
            <a:xfrm>
              <a:off x="5062562" y="6100764"/>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a:solidFill>
                    <a:schemeClr val="bg1"/>
                  </a:solidFill>
                  <a:latin typeface="+mj-lt"/>
                </a:rPr>
                <a:t>Data Management</a:t>
              </a:r>
            </a:p>
          </p:txBody>
        </p:sp>
        <p:sp>
          <p:nvSpPr>
            <p:cNvPr id="64520" name="Text Box 9"/>
            <p:cNvSpPr txBox="1">
              <a:spLocks noChangeArrowheads="1"/>
            </p:cNvSpPr>
            <p:nvPr/>
          </p:nvSpPr>
          <p:spPr bwMode="auto">
            <a:xfrm>
              <a:off x="5094312" y="7469189"/>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Models, Parameters</a:t>
              </a:r>
            </a:p>
          </p:txBody>
        </p:sp>
        <p:sp>
          <p:nvSpPr>
            <p:cNvPr id="64521"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2"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3"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4"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5"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66563" name="Rectangle 17"/>
          <p:cNvSpPr>
            <a:spLocks noGrp="1" noChangeArrowheads="1"/>
          </p:cNvSpPr>
          <p:nvPr>
            <p:ph type="title"/>
          </p:nvPr>
        </p:nvSpPr>
        <p:spPr/>
        <p:txBody>
          <a:bodyPr/>
          <a:lstStyle/>
          <a:p>
            <a:r>
              <a:rPr lang="en-US">
                <a:latin typeface="Arial" pitchFamily="34" charset="0"/>
                <a:cs typeface="Arial" pitchFamily="34" charset="0"/>
              </a:rPr>
              <a:t>Decision trees (CART, ID3, …)</a:t>
            </a:r>
          </a:p>
        </p:txBody>
      </p:sp>
      <p:grpSp>
        <p:nvGrpSpPr>
          <p:cNvPr id="66565" name="Group 16"/>
          <p:cNvGrpSpPr>
            <a:grpSpLocks/>
          </p:cNvGrpSpPr>
          <p:nvPr/>
        </p:nvGrpSpPr>
        <p:grpSpPr bwMode="auto">
          <a:xfrm>
            <a:off x="7426325" y="2054225"/>
            <a:ext cx="3684588" cy="6291263"/>
            <a:chOff x="4702200" y="2054225"/>
            <a:chExt cx="3684588" cy="6291264"/>
          </a:xfrm>
        </p:grpSpPr>
        <p:sp>
          <p:nvSpPr>
            <p:cNvPr id="18" name="Rectangle 16"/>
            <p:cNvSpPr>
              <a:spLocks noChangeArrowheads="1"/>
            </p:cNvSpPr>
            <p:nvPr/>
          </p:nvSpPr>
          <p:spPr bwMode="auto">
            <a:xfrm>
              <a:off x="4846663" y="2054225"/>
              <a:ext cx="3251200"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19" name="Text Box 3"/>
            <p:cNvSpPr txBox="1">
              <a:spLocks noChangeArrowheads="1"/>
            </p:cNvSpPr>
            <p:nvPr/>
          </p:nvSpPr>
          <p:spPr bwMode="auto">
            <a:xfrm>
              <a:off x="5202263" y="2060575"/>
              <a:ext cx="2568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Classification </a:t>
              </a:r>
            </a:p>
          </p:txBody>
        </p:sp>
        <p:sp>
          <p:nvSpPr>
            <p:cNvPr id="20" name="Text Box 5"/>
            <p:cNvSpPr txBox="1">
              <a:spLocks noChangeArrowheads="1"/>
            </p:cNvSpPr>
            <p:nvPr/>
          </p:nvSpPr>
          <p:spPr bwMode="auto">
            <a:xfrm>
              <a:off x="4773638" y="3009900"/>
              <a:ext cx="34686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Axis-parallel decisions </a:t>
              </a:r>
            </a:p>
          </p:txBody>
        </p:sp>
        <p:sp>
          <p:nvSpPr>
            <p:cNvPr id="21" name="Text Box 6"/>
            <p:cNvSpPr txBox="1">
              <a:spLocks noChangeArrowheads="1"/>
            </p:cNvSpPr>
            <p:nvPr/>
          </p:nvSpPr>
          <p:spPr bwMode="auto">
            <a:xfrm>
              <a:off x="5073675" y="4017963"/>
              <a:ext cx="27082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Accuracy</a:t>
              </a:r>
            </a:p>
          </p:txBody>
        </p:sp>
        <p:sp>
          <p:nvSpPr>
            <p:cNvPr id="22"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Greedy search</a:t>
              </a:r>
            </a:p>
          </p:txBody>
        </p:sp>
        <p:sp>
          <p:nvSpPr>
            <p:cNvPr id="23" name="Text Box 8"/>
            <p:cNvSpPr txBox="1">
              <a:spLocks noChangeArrowheads="1"/>
            </p:cNvSpPr>
            <p:nvPr/>
          </p:nvSpPr>
          <p:spPr bwMode="auto">
            <a:xfrm>
              <a:off x="5062563" y="6267451"/>
              <a:ext cx="2708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None specified</a:t>
              </a:r>
            </a:p>
          </p:txBody>
        </p:sp>
        <p:sp>
          <p:nvSpPr>
            <p:cNvPr id="24" name="Text Box 9"/>
            <p:cNvSpPr txBox="1">
              <a:spLocks noChangeArrowheads="1"/>
            </p:cNvSpPr>
            <p:nvPr/>
          </p:nvSpPr>
          <p:spPr bwMode="auto">
            <a:xfrm>
              <a:off x="5094313" y="7481889"/>
              <a:ext cx="27082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Decision tree classifier</a:t>
              </a:r>
            </a:p>
          </p:txBody>
        </p:sp>
        <p:sp>
          <p:nvSpPr>
            <p:cNvPr id="25"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6"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7"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8"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9"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30" name="Text Box 18"/>
          <p:cNvSpPr txBox="1">
            <a:spLocks noChangeArrowheads="1"/>
          </p:cNvSpPr>
          <p:nvPr/>
        </p:nvSpPr>
        <p:spPr bwMode="auto">
          <a:xfrm>
            <a:off x="120361" y="7931299"/>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Smyth, 2003</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assignments</a:t>
            </a:r>
          </a:p>
        </p:txBody>
      </p:sp>
      <p:sp>
        <p:nvSpPr>
          <p:cNvPr id="3" name="Content Placeholder 2"/>
          <p:cNvSpPr>
            <a:spLocks noGrp="1"/>
          </p:cNvSpPr>
          <p:nvPr>
            <p:ph idx="1"/>
          </p:nvPr>
        </p:nvSpPr>
        <p:spPr/>
        <p:txBody>
          <a:bodyPr/>
          <a:lstStyle/>
          <a:p>
            <a:r>
              <a:rPr lang="en-US" dirty="0"/>
              <a:t>Apply and understand data mining algorithms on (small) data sets</a:t>
            </a:r>
          </a:p>
          <a:p>
            <a:endParaRPr lang="en-US" dirty="0"/>
          </a:p>
          <a:p>
            <a:r>
              <a:rPr lang="en-US" dirty="0"/>
              <a:t>Python:</a:t>
            </a:r>
          </a:p>
          <a:p>
            <a:pPr lvl="1"/>
            <a:r>
              <a:rPr lang="en-US" dirty="0"/>
              <a:t>open source, growing fast</a:t>
            </a:r>
          </a:p>
          <a:p>
            <a:pPr lvl="1"/>
            <a:r>
              <a:rPr lang="en-US" dirty="0"/>
              <a:t>many great data mining / machine learning packages</a:t>
            </a:r>
          </a:p>
          <a:p>
            <a:pPr lvl="1"/>
            <a:endParaRPr lang="en-US" dirty="0"/>
          </a:p>
          <a:p>
            <a:r>
              <a:rPr lang="en-US" dirty="0"/>
              <a:t>Assistants at practical sessions are there to help you!</a:t>
            </a:r>
          </a:p>
          <a:p>
            <a:endParaRPr lang="en-US" dirty="0"/>
          </a:p>
          <a:p>
            <a:r>
              <a:rPr lang="en-US" dirty="0"/>
              <a:t>Work in pairs (highly </a:t>
            </a:r>
            <a:r>
              <a:rPr lang="en-US" dirty="0" err="1"/>
              <a:t>preferabe</a:t>
            </a:r>
            <a:r>
              <a:rPr lang="en-US" dirty="0"/>
              <a:t>) or on your own (only if you “have to”); strictly follow guidelines on Brightspace!</a:t>
            </a:r>
          </a:p>
        </p:txBody>
      </p:sp>
    </p:spTree>
    <p:extLst>
      <p:ext uri="{BB962C8B-B14F-4D97-AF65-F5344CB8AC3E}">
        <p14:creationId xmlns:p14="http://schemas.microsoft.com/office/powerpoint/2010/main" val="39623797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1"/>
          <p:cNvGrpSpPr>
            <a:grpSpLocks/>
          </p:cNvGrpSpPr>
          <p:nvPr/>
        </p:nvGrpSpPr>
        <p:grpSpPr bwMode="auto">
          <a:xfrm>
            <a:off x="1738313" y="2054225"/>
            <a:ext cx="3684587" cy="6291263"/>
            <a:chOff x="4702200" y="2054225"/>
            <a:chExt cx="3684588" cy="6291264"/>
          </a:xfrm>
        </p:grpSpPr>
        <p:sp>
          <p:nvSpPr>
            <p:cNvPr id="64514" name="Rectangle 16"/>
            <p:cNvSpPr>
              <a:spLocks noChangeArrowheads="1"/>
            </p:cNvSpPr>
            <p:nvPr/>
          </p:nvSpPr>
          <p:spPr bwMode="auto">
            <a:xfrm>
              <a:off x="4846662" y="2054225"/>
              <a:ext cx="3251201"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64515" name="Text Box 3"/>
            <p:cNvSpPr txBox="1">
              <a:spLocks noChangeArrowheads="1"/>
            </p:cNvSpPr>
            <p:nvPr/>
          </p:nvSpPr>
          <p:spPr bwMode="auto">
            <a:xfrm>
              <a:off x="5638825" y="2054225"/>
              <a:ext cx="15176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Task </a:t>
              </a:r>
            </a:p>
          </p:txBody>
        </p:sp>
        <p:sp>
          <p:nvSpPr>
            <p:cNvPr id="64516" name="Text Box 5"/>
            <p:cNvSpPr txBox="1">
              <a:spLocks noChangeArrowheads="1"/>
            </p:cNvSpPr>
            <p:nvPr/>
          </p:nvSpPr>
          <p:spPr bwMode="auto">
            <a:xfrm>
              <a:off x="5202262" y="3005138"/>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Representation </a:t>
              </a:r>
            </a:p>
          </p:txBody>
        </p:sp>
        <p:sp>
          <p:nvSpPr>
            <p:cNvPr id="64517" name="Text Box 6"/>
            <p:cNvSpPr txBox="1">
              <a:spLocks noChangeArrowheads="1"/>
            </p:cNvSpPr>
            <p:nvPr/>
          </p:nvSpPr>
          <p:spPr bwMode="auto">
            <a:xfrm>
              <a:off x="5202262" y="4013200"/>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Score Function </a:t>
              </a:r>
            </a:p>
          </p:txBody>
        </p:sp>
        <p:sp>
          <p:nvSpPr>
            <p:cNvPr id="64518"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Search/Optimization </a:t>
              </a:r>
            </a:p>
          </p:txBody>
        </p:sp>
        <p:sp>
          <p:nvSpPr>
            <p:cNvPr id="64519" name="Text Box 8"/>
            <p:cNvSpPr txBox="1">
              <a:spLocks noChangeArrowheads="1"/>
            </p:cNvSpPr>
            <p:nvPr/>
          </p:nvSpPr>
          <p:spPr bwMode="auto">
            <a:xfrm>
              <a:off x="5062562" y="6100764"/>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a:solidFill>
                    <a:schemeClr val="bg1"/>
                  </a:solidFill>
                  <a:latin typeface="+mj-lt"/>
                </a:rPr>
                <a:t>Data Management</a:t>
              </a:r>
            </a:p>
          </p:txBody>
        </p:sp>
        <p:sp>
          <p:nvSpPr>
            <p:cNvPr id="64520" name="Text Box 9"/>
            <p:cNvSpPr txBox="1">
              <a:spLocks noChangeArrowheads="1"/>
            </p:cNvSpPr>
            <p:nvPr/>
          </p:nvSpPr>
          <p:spPr bwMode="auto">
            <a:xfrm>
              <a:off x="5094312" y="7469189"/>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Models, Parameters</a:t>
              </a:r>
            </a:p>
          </p:txBody>
        </p:sp>
        <p:sp>
          <p:nvSpPr>
            <p:cNvPr id="64521"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2"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3"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4"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5"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67587" name="Rectangle 17"/>
          <p:cNvSpPr>
            <a:spLocks noGrp="1" noChangeArrowheads="1"/>
          </p:cNvSpPr>
          <p:nvPr>
            <p:ph type="title"/>
          </p:nvPr>
        </p:nvSpPr>
        <p:spPr/>
        <p:txBody>
          <a:bodyPr/>
          <a:lstStyle/>
          <a:p>
            <a:r>
              <a:rPr lang="en-US">
                <a:latin typeface="Arial" pitchFamily="34" charset="0"/>
                <a:cs typeface="Arial" pitchFamily="34" charset="0"/>
              </a:rPr>
              <a:t>Hierarchical Clustering</a:t>
            </a:r>
          </a:p>
        </p:txBody>
      </p:sp>
      <p:grpSp>
        <p:nvGrpSpPr>
          <p:cNvPr id="67589" name="Group 16"/>
          <p:cNvGrpSpPr>
            <a:grpSpLocks/>
          </p:cNvGrpSpPr>
          <p:nvPr/>
        </p:nvGrpSpPr>
        <p:grpSpPr bwMode="auto">
          <a:xfrm>
            <a:off x="7426325" y="2054225"/>
            <a:ext cx="3684588" cy="6291263"/>
            <a:chOff x="4702200" y="2054225"/>
            <a:chExt cx="3684588" cy="6291264"/>
          </a:xfrm>
        </p:grpSpPr>
        <p:sp>
          <p:nvSpPr>
            <p:cNvPr id="18" name="Rectangle 16"/>
            <p:cNvSpPr>
              <a:spLocks noChangeArrowheads="1"/>
            </p:cNvSpPr>
            <p:nvPr/>
          </p:nvSpPr>
          <p:spPr bwMode="auto">
            <a:xfrm>
              <a:off x="4846663" y="2054225"/>
              <a:ext cx="3251200"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19" name="Text Box 3"/>
            <p:cNvSpPr txBox="1">
              <a:spLocks noChangeArrowheads="1"/>
            </p:cNvSpPr>
            <p:nvPr/>
          </p:nvSpPr>
          <p:spPr bwMode="auto">
            <a:xfrm>
              <a:off x="5202263" y="2060575"/>
              <a:ext cx="2568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Clustering </a:t>
              </a:r>
            </a:p>
          </p:txBody>
        </p:sp>
        <p:sp>
          <p:nvSpPr>
            <p:cNvPr id="20" name="Text Box 5"/>
            <p:cNvSpPr txBox="1">
              <a:spLocks noChangeArrowheads="1"/>
            </p:cNvSpPr>
            <p:nvPr/>
          </p:nvSpPr>
          <p:spPr bwMode="auto">
            <a:xfrm>
              <a:off x="4773638" y="3009900"/>
              <a:ext cx="34686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Tree of clusters</a:t>
              </a:r>
            </a:p>
          </p:txBody>
        </p:sp>
        <p:sp>
          <p:nvSpPr>
            <p:cNvPr id="21" name="Text Box 6"/>
            <p:cNvSpPr txBox="1">
              <a:spLocks noChangeArrowheads="1"/>
            </p:cNvSpPr>
            <p:nvPr/>
          </p:nvSpPr>
          <p:spPr bwMode="auto">
            <a:xfrm>
              <a:off x="5002238" y="4017963"/>
              <a:ext cx="27082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Various</a:t>
              </a:r>
            </a:p>
          </p:txBody>
        </p:sp>
        <p:sp>
          <p:nvSpPr>
            <p:cNvPr id="22"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Greedy search</a:t>
              </a:r>
            </a:p>
          </p:txBody>
        </p:sp>
        <p:sp>
          <p:nvSpPr>
            <p:cNvPr id="23" name="Text Box 8"/>
            <p:cNvSpPr txBox="1">
              <a:spLocks noChangeArrowheads="1"/>
            </p:cNvSpPr>
            <p:nvPr/>
          </p:nvSpPr>
          <p:spPr bwMode="auto">
            <a:xfrm>
              <a:off x="5062563" y="6267451"/>
              <a:ext cx="2708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None specified</a:t>
              </a:r>
            </a:p>
          </p:txBody>
        </p:sp>
        <p:sp>
          <p:nvSpPr>
            <p:cNvPr id="24" name="Text Box 9"/>
            <p:cNvSpPr txBox="1">
              <a:spLocks noChangeArrowheads="1"/>
            </p:cNvSpPr>
            <p:nvPr/>
          </p:nvSpPr>
          <p:spPr bwMode="auto">
            <a:xfrm>
              <a:off x="5094313" y="7635876"/>
              <a:ext cx="2708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err="1">
                  <a:solidFill>
                    <a:schemeClr val="bg1"/>
                  </a:solidFill>
                  <a:latin typeface="+mj-lt"/>
                </a:rPr>
                <a:t>Dendogram</a:t>
              </a:r>
              <a:endParaRPr lang="en-US" sz="2500" dirty="0">
                <a:solidFill>
                  <a:schemeClr val="bg1"/>
                </a:solidFill>
                <a:latin typeface="+mj-lt"/>
              </a:endParaRPr>
            </a:p>
          </p:txBody>
        </p:sp>
        <p:sp>
          <p:nvSpPr>
            <p:cNvPr id="25"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6"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7"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8"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9"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30" name="Text Box 18"/>
          <p:cNvSpPr txBox="1">
            <a:spLocks noChangeArrowheads="1"/>
          </p:cNvSpPr>
          <p:nvPr/>
        </p:nvSpPr>
        <p:spPr bwMode="auto">
          <a:xfrm>
            <a:off x="87313" y="7850188"/>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Smyth, 2003</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1"/>
          <p:cNvGrpSpPr>
            <a:grpSpLocks/>
          </p:cNvGrpSpPr>
          <p:nvPr/>
        </p:nvGrpSpPr>
        <p:grpSpPr bwMode="auto">
          <a:xfrm>
            <a:off x="1738313" y="2054225"/>
            <a:ext cx="3684587" cy="6291263"/>
            <a:chOff x="4702200" y="2054225"/>
            <a:chExt cx="3684588" cy="6291264"/>
          </a:xfrm>
        </p:grpSpPr>
        <p:sp>
          <p:nvSpPr>
            <p:cNvPr id="64514" name="Rectangle 16"/>
            <p:cNvSpPr>
              <a:spLocks noChangeArrowheads="1"/>
            </p:cNvSpPr>
            <p:nvPr/>
          </p:nvSpPr>
          <p:spPr bwMode="auto">
            <a:xfrm>
              <a:off x="4846662" y="2054225"/>
              <a:ext cx="3251201"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64515" name="Text Box 3"/>
            <p:cNvSpPr txBox="1">
              <a:spLocks noChangeArrowheads="1"/>
            </p:cNvSpPr>
            <p:nvPr/>
          </p:nvSpPr>
          <p:spPr bwMode="auto">
            <a:xfrm>
              <a:off x="5638825" y="2054225"/>
              <a:ext cx="15176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Task </a:t>
              </a:r>
            </a:p>
          </p:txBody>
        </p:sp>
        <p:sp>
          <p:nvSpPr>
            <p:cNvPr id="64516" name="Text Box 5"/>
            <p:cNvSpPr txBox="1">
              <a:spLocks noChangeArrowheads="1"/>
            </p:cNvSpPr>
            <p:nvPr/>
          </p:nvSpPr>
          <p:spPr bwMode="auto">
            <a:xfrm>
              <a:off x="5202262" y="3005138"/>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Representation </a:t>
              </a:r>
            </a:p>
          </p:txBody>
        </p:sp>
        <p:sp>
          <p:nvSpPr>
            <p:cNvPr id="64517" name="Text Box 6"/>
            <p:cNvSpPr txBox="1">
              <a:spLocks noChangeArrowheads="1"/>
            </p:cNvSpPr>
            <p:nvPr/>
          </p:nvSpPr>
          <p:spPr bwMode="auto">
            <a:xfrm>
              <a:off x="5202262" y="4013200"/>
              <a:ext cx="2708276"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Score Function </a:t>
              </a:r>
            </a:p>
          </p:txBody>
        </p:sp>
        <p:sp>
          <p:nvSpPr>
            <p:cNvPr id="64518"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Search/Optimization </a:t>
              </a:r>
            </a:p>
          </p:txBody>
        </p:sp>
        <p:sp>
          <p:nvSpPr>
            <p:cNvPr id="64519" name="Text Box 8"/>
            <p:cNvSpPr txBox="1">
              <a:spLocks noChangeArrowheads="1"/>
            </p:cNvSpPr>
            <p:nvPr/>
          </p:nvSpPr>
          <p:spPr bwMode="auto">
            <a:xfrm>
              <a:off x="5062562" y="6100764"/>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a:solidFill>
                    <a:schemeClr val="bg1"/>
                  </a:solidFill>
                  <a:latin typeface="+mj-lt"/>
                </a:rPr>
                <a:t>Data Management</a:t>
              </a:r>
            </a:p>
          </p:txBody>
        </p:sp>
        <p:sp>
          <p:nvSpPr>
            <p:cNvPr id="64520" name="Text Box 9"/>
            <p:cNvSpPr txBox="1">
              <a:spLocks noChangeArrowheads="1"/>
            </p:cNvSpPr>
            <p:nvPr/>
          </p:nvSpPr>
          <p:spPr bwMode="auto">
            <a:xfrm>
              <a:off x="5094312" y="7469189"/>
              <a:ext cx="270827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Models, Parameters</a:t>
              </a:r>
            </a:p>
          </p:txBody>
        </p:sp>
        <p:sp>
          <p:nvSpPr>
            <p:cNvPr id="64521"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2"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3"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4"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64525"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68611" name="Rectangle 17"/>
          <p:cNvSpPr>
            <a:spLocks noGrp="1" noChangeArrowheads="1"/>
          </p:cNvSpPr>
          <p:nvPr>
            <p:ph type="title"/>
          </p:nvPr>
        </p:nvSpPr>
        <p:spPr/>
        <p:txBody>
          <a:bodyPr/>
          <a:lstStyle/>
          <a:p>
            <a:r>
              <a:rPr lang="en-US">
                <a:latin typeface="Arial" pitchFamily="34" charset="0"/>
                <a:cs typeface="Arial" pitchFamily="34" charset="0"/>
              </a:rPr>
              <a:t>Association Rules</a:t>
            </a:r>
          </a:p>
        </p:txBody>
      </p:sp>
      <p:grpSp>
        <p:nvGrpSpPr>
          <p:cNvPr id="68613" name="Group 16"/>
          <p:cNvGrpSpPr>
            <a:grpSpLocks/>
          </p:cNvGrpSpPr>
          <p:nvPr/>
        </p:nvGrpSpPr>
        <p:grpSpPr bwMode="auto">
          <a:xfrm>
            <a:off x="7426325" y="2054225"/>
            <a:ext cx="3684588" cy="6291263"/>
            <a:chOff x="4702200" y="2054225"/>
            <a:chExt cx="3684588" cy="6291264"/>
          </a:xfrm>
        </p:grpSpPr>
        <p:sp>
          <p:nvSpPr>
            <p:cNvPr id="18" name="Rectangle 16"/>
            <p:cNvSpPr>
              <a:spLocks noChangeArrowheads="1"/>
            </p:cNvSpPr>
            <p:nvPr/>
          </p:nvSpPr>
          <p:spPr bwMode="auto">
            <a:xfrm>
              <a:off x="4846663" y="2054225"/>
              <a:ext cx="3251200" cy="6291264"/>
            </a:xfrm>
            <a:prstGeom prst="rect">
              <a:avLst/>
            </a:prstGeom>
            <a:solidFill>
              <a:srgbClr val="CCECFF"/>
            </a:solidFill>
            <a:ln w="9525">
              <a:solidFill>
                <a:srgbClr val="000000"/>
              </a:solidFill>
              <a:miter lim="800000"/>
              <a:headEnd/>
              <a:tailEnd/>
            </a:ln>
            <a:effectLst>
              <a:outerShdw blurRad="50800" dist="114300" dir="18900000" algn="bl" rotWithShape="0">
                <a:srgbClr val="003399">
                  <a:alpha val="40000"/>
                </a:srgbClr>
              </a:outerShdw>
            </a:effectLst>
          </p:spPr>
          <p:txBody>
            <a:bodyPr wrap="none" lIns="130046" tIns="65023" rIns="130046" bIns="65023" anchor="ctr"/>
            <a:lstStyle/>
            <a:p>
              <a:pPr algn="ctr">
                <a:defRPr/>
              </a:pPr>
              <a:endParaRPr lang="nl-NL" sz="2500">
                <a:solidFill>
                  <a:schemeClr val="bg1"/>
                </a:solidFill>
                <a:latin typeface="+mj-lt"/>
              </a:endParaRPr>
            </a:p>
          </p:txBody>
        </p:sp>
        <p:sp>
          <p:nvSpPr>
            <p:cNvPr id="19" name="Text Box 3"/>
            <p:cNvSpPr txBox="1">
              <a:spLocks noChangeArrowheads="1"/>
            </p:cNvSpPr>
            <p:nvPr/>
          </p:nvSpPr>
          <p:spPr bwMode="auto">
            <a:xfrm>
              <a:off x="4846663" y="2060575"/>
              <a:ext cx="3251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Pattern Discovery </a:t>
              </a:r>
            </a:p>
          </p:txBody>
        </p:sp>
        <p:sp>
          <p:nvSpPr>
            <p:cNvPr id="20" name="Text Box 5"/>
            <p:cNvSpPr txBox="1">
              <a:spLocks noChangeArrowheads="1"/>
            </p:cNvSpPr>
            <p:nvPr/>
          </p:nvSpPr>
          <p:spPr bwMode="auto">
            <a:xfrm>
              <a:off x="4773638" y="3009900"/>
              <a:ext cx="34686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IF-THEN rules</a:t>
              </a:r>
            </a:p>
          </p:txBody>
        </p:sp>
        <p:sp>
          <p:nvSpPr>
            <p:cNvPr id="21" name="Text Box 6"/>
            <p:cNvSpPr txBox="1">
              <a:spLocks noChangeArrowheads="1"/>
            </p:cNvSpPr>
            <p:nvPr/>
          </p:nvSpPr>
          <p:spPr bwMode="auto">
            <a:xfrm>
              <a:off x="5202263" y="4017963"/>
              <a:ext cx="27082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No explicit score</a:t>
              </a:r>
            </a:p>
          </p:txBody>
        </p:sp>
        <p:sp>
          <p:nvSpPr>
            <p:cNvPr id="22" name="Text Box 7"/>
            <p:cNvSpPr txBox="1">
              <a:spLocks noChangeArrowheads="1"/>
            </p:cNvSpPr>
            <p:nvPr/>
          </p:nvSpPr>
          <p:spPr bwMode="auto">
            <a:xfrm>
              <a:off x="4702200" y="5021263"/>
              <a:ext cx="36845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Systematic search</a:t>
              </a:r>
            </a:p>
          </p:txBody>
        </p:sp>
        <p:sp>
          <p:nvSpPr>
            <p:cNvPr id="23" name="Text Box 8"/>
            <p:cNvSpPr txBox="1">
              <a:spLocks noChangeArrowheads="1"/>
            </p:cNvSpPr>
            <p:nvPr/>
          </p:nvSpPr>
          <p:spPr bwMode="auto">
            <a:xfrm>
              <a:off x="4846663" y="6267451"/>
              <a:ext cx="3251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Multiple linear scans</a:t>
              </a:r>
            </a:p>
          </p:txBody>
        </p:sp>
        <p:sp>
          <p:nvSpPr>
            <p:cNvPr id="24" name="Text Box 9"/>
            <p:cNvSpPr txBox="1">
              <a:spLocks noChangeArrowheads="1"/>
            </p:cNvSpPr>
            <p:nvPr/>
          </p:nvSpPr>
          <p:spPr bwMode="auto">
            <a:xfrm>
              <a:off x="5094313" y="7635876"/>
              <a:ext cx="2708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lgn="ctr" eaLnBrk="1" hangingPunct="1">
                <a:lnSpc>
                  <a:spcPct val="80000"/>
                </a:lnSpc>
                <a:spcBef>
                  <a:spcPct val="50000"/>
                </a:spcBef>
                <a:defRPr/>
              </a:pPr>
              <a:r>
                <a:rPr lang="en-US" sz="2500" dirty="0">
                  <a:solidFill>
                    <a:schemeClr val="bg1"/>
                  </a:solidFill>
                  <a:latin typeface="+mj-lt"/>
                </a:rPr>
                <a:t>Set of rules</a:t>
              </a:r>
            </a:p>
          </p:txBody>
        </p:sp>
        <p:sp>
          <p:nvSpPr>
            <p:cNvPr id="25" name="Line 10"/>
            <p:cNvSpPr>
              <a:spLocks noChangeShapeType="1"/>
            </p:cNvSpPr>
            <p:nvPr/>
          </p:nvSpPr>
          <p:spPr bwMode="auto">
            <a:xfrm>
              <a:off x="6394475" y="24288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6" name="Line 11"/>
            <p:cNvSpPr>
              <a:spLocks noChangeShapeType="1"/>
            </p:cNvSpPr>
            <p:nvPr/>
          </p:nvSpPr>
          <p:spPr bwMode="auto">
            <a:xfrm>
              <a:off x="6394475" y="3363913"/>
              <a:ext cx="0" cy="649287"/>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7" name="Line 12"/>
            <p:cNvSpPr>
              <a:spLocks noChangeShapeType="1"/>
            </p:cNvSpPr>
            <p:nvPr/>
          </p:nvSpPr>
          <p:spPr bwMode="auto">
            <a:xfrm>
              <a:off x="6394475" y="4371975"/>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8" name="Line 13"/>
            <p:cNvSpPr>
              <a:spLocks noChangeShapeType="1"/>
            </p:cNvSpPr>
            <p:nvPr/>
          </p:nvSpPr>
          <p:spPr bwMode="auto">
            <a:xfrm>
              <a:off x="6394475" y="5449889"/>
              <a:ext cx="0" cy="650875"/>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sp>
          <p:nvSpPr>
            <p:cNvPr id="29" name="Line 14"/>
            <p:cNvSpPr>
              <a:spLocks noChangeShapeType="1"/>
            </p:cNvSpPr>
            <p:nvPr/>
          </p:nvSpPr>
          <p:spPr bwMode="auto">
            <a:xfrm>
              <a:off x="6394475" y="6819901"/>
              <a:ext cx="0" cy="649288"/>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pPr algn="ctr">
                <a:defRPr/>
              </a:pPr>
              <a:endParaRPr lang="en-US" sz="2500">
                <a:solidFill>
                  <a:schemeClr val="bg1"/>
                </a:solidFill>
                <a:latin typeface="+mj-lt"/>
              </a:endParaRPr>
            </a:p>
          </p:txBody>
        </p:sp>
      </p:grpSp>
      <p:sp>
        <p:nvSpPr>
          <p:cNvPr id="30" name="Text Box 18"/>
          <p:cNvSpPr txBox="1">
            <a:spLocks noChangeArrowheads="1"/>
          </p:cNvSpPr>
          <p:nvPr/>
        </p:nvSpPr>
        <p:spPr bwMode="auto">
          <a:xfrm>
            <a:off x="87313" y="7968240"/>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1"/>
                </a:solidFill>
              </a:rPr>
              <a:t>Smyth, 2003</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atin typeface="Arial" pitchFamily="34" charset="0"/>
                <a:cs typeface="Arial" pitchFamily="34" charset="0"/>
              </a:rPr>
              <a:t>Data Mining: the Downside</a:t>
            </a:r>
          </a:p>
        </p:txBody>
      </p:sp>
      <p:sp>
        <p:nvSpPr>
          <p:cNvPr id="63491" name="Rectangle 3"/>
          <p:cNvSpPr>
            <a:spLocks noGrp="1" noChangeArrowheads="1"/>
          </p:cNvSpPr>
          <p:nvPr>
            <p:ph idx="1"/>
          </p:nvPr>
        </p:nvSpPr>
        <p:spPr/>
        <p:txBody>
          <a:bodyPr/>
          <a:lstStyle/>
          <a:p>
            <a:pPr marL="487672" indent="-487672">
              <a:defRPr/>
            </a:pPr>
            <a:r>
              <a:rPr lang="en-US" dirty="0">
                <a:ea typeface="ＭＳ Ｐゴシック" charset="-128"/>
              </a:rPr>
              <a:t>Hype</a:t>
            </a:r>
          </a:p>
          <a:p>
            <a:pPr marL="487672" indent="-487672">
              <a:defRPr/>
            </a:pPr>
            <a:endParaRPr lang="en-US" dirty="0">
              <a:ea typeface="ＭＳ Ｐゴシック" charset="-128"/>
            </a:endParaRPr>
          </a:p>
          <a:p>
            <a:pPr marL="487672" indent="-487672">
              <a:defRPr/>
            </a:pPr>
            <a:r>
              <a:rPr lang="en-US" dirty="0">
                <a:ea typeface="ＭＳ Ｐゴシック" charset="-128"/>
              </a:rPr>
              <a:t>One of the “weapons of math destruction”</a:t>
            </a:r>
          </a:p>
          <a:p>
            <a:pPr marL="487672" indent="-487672">
              <a:defRPr/>
            </a:pPr>
            <a:endParaRPr lang="en-US" dirty="0">
              <a:ea typeface="ＭＳ Ｐゴシック" charset="-128"/>
            </a:endParaRPr>
          </a:p>
          <a:p>
            <a:pPr marL="487672" indent="-487672">
              <a:defRPr/>
            </a:pPr>
            <a:r>
              <a:rPr lang="en-US" dirty="0">
                <a:ea typeface="ＭＳ Ｐゴシック" charset="-128"/>
              </a:rPr>
              <a:t>Data dredging, snooping and fishing</a:t>
            </a:r>
          </a:p>
          <a:p>
            <a:pPr marL="1097280" lvl="1" indent="-457200">
              <a:defRPr/>
            </a:pPr>
            <a:r>
              <a:rPr lang="en-US" dirty="0">
                <a:ea typeface="ＭＳ Ｐゴシック" charset="-128"/>
              </a:rPr>
              <a:t>Finding spurious structure in data that is not real</a:t>
            </a:r>
          </a:p>
          <a:p>
            <a:pPr marL="1056623" lvl="1" indent="-406394">
              <a:defRPr/>
            </a:pPr>
            <a:endParaRPr lang="en-US" dirty="0">
              <a:ea typeface="ＭＳ Ｐゴシック" charset="-128"/>
            </a:endParaRPr>
          </a:p>
          <a:p>
            <a:pPr marL="487672" indent="-487672">
              <a:defRPr/>
            </a:pPr>
            <a:r>
              <a:rPr lang="en-US" dirty="0">
                <a:ea typeface="ＭＳ Ｐゴシック" charset="-128"/>
              </a:rPr>
              <a:t>Historically, ‘data mining’ was a derogatory term in the statistics community</a:t>
            </a:r>
          </a:p>
          <a:p>
            <a:pPr marL="1097280" lvl="1" indent="-457200">
              <a:defRPr/>
            </a:pPr>
            <a:r>
              <a:rPr lang="en-US" dirty="0">
                <a:ea typeface="ＭＳ Ｐゴシック" charset="-128"/>
              </a:rPr>
              <a:t>The Super Bowl fallacy</a:t>
            </a:r>
          </a:p>
          <a:p>
            <a:pPr marL="1097280" lvl="1" indent="-457200">
              <a:defRPr/>
            </a:pPr>
            <a:r>
              <a:rPr lang="en-US" dirty="0">
                <a:ea typeface="ＭＳ Ｐゴシック" charset="-128"/>
              </a:rPr>
              <a:t>Bangladesh butter prices and the US stock market</a:t>
            </a:r>
          </a:p>
          <a:p>
            <a:pPr marL="887722" lvl="1" indent="-487672">
              <a:defRPr/>
            </a:pPr>
            <a:endParaRPr lang="en-US" dirty="0">
              <a:ea typeface="ＭＳ Ｐゴシック" charset="-128"/>
            </a:endParaRPr>
          </a:p>
          <a:p>
            <a:pPr marL="487672" indent="-487672">
              <a:defRPr/>
            </a:pPr>
            <a:r>
              <a:rPr lang="en-US" dirty="0">
                <a:ea typeface="ＭＳ Ｐゴシック" charset="-128"/>
              </a:rPr>
              <a:t>The challenges of being interdisciplinary</a:t>
            </a:r>
          </a:p>
          <a:p>
            <a:pPr marL="1097280" lvl="1" indent="-457200">
              <a:defRPr/>
            </a:pPr>
            <a:r>
              <a:rPr lang="en-US" dirty="0">
                <a:ea typeface="ＭＳ Ｐゴシック" charset="-128"/>
              </a:rPr>
              <a:t>computer science, statistics, domain discipline</a:t>
            </a:r>
          </a:p>
        </p:txBody>
      </p:sp>
      <p:pic>
        <p:nvPicPr>
          <p:cNvPr id="4" name="Picture 6" descr="Afbeeldingsresultaat voor weapons of math destr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00" y="1007673"/>
            <a:ext cx="4206634" cy="292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dirty="0">
                <a:latin typeface="Arial" pitchFamily="34" charset="0"/>
                <a:cs typeface="Arial" pitchFamily="34" charset="0"/>
              </a:rPr>
              <a:t>Example of “Data Fishing”</a:t>
            </a:r>
          </a:p>
        </p:txBody>
      </p:sp>
      <p:sp>
        <p:nvSpPr>
          <p:cNvPr id="70659" name="Rectangle 3"/>
          <p:cNvSpPr>
            <a:spLocks noGrp="1" noChangeArrowheads="1"/>
          </p:cNvSpPr>
          <p:nvPr>
            <p:ph idx="1"/>
          </p:nvPr>
        </p:nvSpPr>
        <p:spPr/>
        <p:txBody>
          <a:bodyPr/>
          <a:lstStyle/>
          <a:p>
            <a:pPr eaLnBrk="1" hangingPunct="1">
              <a:defRPr/>
            </a:pPr>
            <a:r>
              <a:rPr lang="en-US" dirty="0">
                <a:cs typeface="Arial" pitchFamily="34" charset="0"/>
              </a:rPr>
              <a:t>Example: data set with</a:t>
            </a:r>
          </a:p>
          <a:p>
            <a:pPr lvl="1" eaLnBrk="1" hangingPunct="1">
              <a:defRPr/>
            </a:pPr>
            <a:r>
              <a:rPr lang="en-US" dirty="0"/>
              <a:t>50 data vectors  </a:t>
            </a:r>
          </a:p>
          <a:p>
            <a:pPr lvl="1" eaLnBrk="1" hangingPunct="1">
              <a:defRPr/>
            </a:pPr>
            <a:r>
              <a:rPr lang="en-US" dirty="0"/>
              <a:t>100 variables   </a:t>
            </a:r>
          </a:p>
          <a:p>
            <a:pPr lvl="1" eaLnBrk="1" hangingPunct="1">
              <a:defRPr/>
            </a:pPr>
            <a:r>
              <a:rPr lang="en-US" dirty="0"/>
              <a:t>Even if data are entirely random (no dependence) there is a very high probability some variables will appear dependent just by chance. </a:t>
            </a:r>
          </a:p>
          <a:p>
            <a:pPr lvl="1" eaLnBrk="1" hangingPunct="1">
              <a:defRPr/>
            </a:pPr>
            <a:endParaRPr lang="en-US" sz="2600" dirty="0"/>
          </a:p>
          <a:p>
            <a:pPr lvl="1" eaLnBrk="1" hangingPunct="1">
              <a:defRPr/>
            </a:pPr>
            <a:endParaRPr lang="en-US" sz="2600" dirty="0"/>
          </a:p>
        </p:txBody>
      </p:sp>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4229100"/>
            <a:ext cx="7951788"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764" y="108373"/>
            <a:ext cx="11049000" cy="541867"/>
          </a:xfrm>
        </p:spPr>
        <p:txBody>
          <a:bodyPr/>
          <a:lstStyle/>
          <a:p>
            <a:r>
              <a:rPr lang="en-US" dirty="0"/>
              <a:t>PYTHON Code for Correlations</a:t>
            </a:r>
          </a:p>
        </p:txBody>
      </p:sp>
      <p:sp>
        <p:nvSpPr>
          <p:cNvPr id="3" name="Content Placeholder 2"/>
          <p:cNvSpPr>
            <a:spLocks noGrp="1"/>
          </p:cNvSpPr>
          <p:nvPr>
            <p:ph idx="1"/>
          </p:nvPr>
        </p:nvSpPr>
        <p:spPr>
          <a:xfrm>
            <a:off x="900113" y="758613"/>
            <a:ext cx="11049000" cy="8019627"/>
          </a:xfrm>
        </p:spPr>
        <p:txBody>
          <a:bodyPr/>
          <a:lstStyle/>
          <a:p>
            <a:pPr marL="0" indent="0">
              <a:buNone/>
            </a:pPr>
            <a:r>
              <a:rPr lang="en-GB" dirty="0">
                <a:latin typeface="Courier New" pitchFamily="49" charset="0"/>
                <a:cs typeface="Courier New" pitchFamily="49" charset="0"/>
              </a:rPr>
              <a:t>import </a:t>
            </a:r>
            <a:r>
              <a:rPr lang="en-GB" dirty="0" err="1">
                <a:latin typeface="Courier New" pitchFamily="49" charset="0"/>
                <a:cs typeface="Courier New" pitchFamily="49" charset="0"/>
              </a:rPr>
              <a:t>numpy</a:t>
            </a:r>
            <a:r>
              <a:rPr lang="en-GB" dirty="0">
                <a:latin typeface="Courier New" pitchFamily="49" charset="0"/>
                <a:cs typeface="Courier New" pitchFamily="49" charset="0"/>
              </a:rPr>
              <a:t> as np</a:t>
            </a:r>
          </a:p>
          <a:p>
            <a:pPr marL="0" indent="0">
              <a:buNone/>
            </a:pPr>
            <a:r>
              <a:rPr lang="en-GB" dirty="0">
                <a:latin typeface="Courier New" pitchFamily="49" charset="0"/>
                <a:cs typeface="Courier New" pitchFamily="49" charset="0"/>
              </a:rPr>
              <a:t>import </a:t>
            </a:r>
            <a:r>
              <a:rPr lang="en-GB" dirty="0" err="1">
                <a:latin typeface="Courier New" pitchFamily="49" charset="0"/>
                <a:cs typeface="Courier New" pitchFamily="49" charset="0"/>
              </a:rPr>
              <a:t>matplotlib.pyplot</a:t>
            </a:r>
            <a:r>
              <a:rPr lang="en-GB" dirty="0">
                <a:latin typeface="Courier New" pitchFamily="49" charset="0"/>
                <a:cs typeface="Courier New" pitchFamily="49" charset="0"/>
              </a:rPr>
              <a:t> as </a:t>
            </a:r>
            <a:r>
              <a:rPr lang="en-GB" dirty="0" err="1">
                <a:latin typeface="Courier New" pitchFamily="49" charset="0"/>
                <a:cs typeface="Courier New" pitchFamily="49" charset="0"/>
              </a:rPr>
              <a:t>plt</a:t>
            </a:r>
            <a:endParaRPr lang="en-US" dirty="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pPr marL="0" indent="0">
              <a:buNone/>
            </a:pPr>
            <a:r>
              <a:rPr lang="en-US" dirty="0" err="1">
                <a:latin typeface="Courier New" pitchFamily="49" charset="0"/>
                <a:cs typeface="Courier New" pitchFamily="49" charset="0"/>
              </a:rPr>
              <a:t>nObjects</a:t>
            </a:r>
            <a:r>
              <a:rPr lang="en-US" dirty="0">
                <a:latin typeface="Courier New" pitchFamily="49" charset="0"/>
                <a:cs typeface="Courier New" pitchFamily="49" charset="0"/>
              </a:rPr>
              <a:t> = 50</a:t>
            </a:r>
          </a:p>
          <a:p>
            <a:pPr marL="0" indent="0">
              <a:buNone/>
            </a:pPr>
            <a:r>
              <a:rPr lang="en-US" dirty="0" err="1">
                <a:latin typeface="Courier New" pitchFamily="49" charset="0"/>
                <a:cs typeface="Courier New" pitchFamily="49" charset="0"/>
              </a:rPr>
              <a:t>nVariables</a:t>
            </a:r>
            <a:r>
              <a:rPr lang="en-US" dirty="0">
                <a:latin typeface="Courier New" pitchFamily="49" charset="0"/>
                <a:cs typeface="Courier New" pitchFamily="49" charset="0"/>
              </a:rPr>
              <a:t> = 100</a:t>
            </a:r>
          </a:p>
          <a:p>
            <a:pPr marL="0" indent="0">
              <a:buNone/>
            </a:pPr>
            <a:r>
              <a:rPr lang="en-US" dirty="0">
                <a:solidFill>
                  <a:srgbClr val="006600"/>
                </a:solidFill>
                <a:latin typeface="Courier New" pitchFamily="49" charset="0"/>
                <a:cs typeface="Courier New" pitchFamily="49" charset="0"/>
              </a:rPr>
              <a:t># Generate matrix with standard normal random variables</a:t>
            </a:r>
          </a:p>
          <a:p>
            <a:pPr marL="0" indent="0">
              <a:buNone/>
            </a:pPr>
            <a:r>
              <a:rPr lang="en-GB" dirty="0">
                <a:latin typeface="Courier New" pitchFamily="49" charset="0"/>
                <a:cs typeface="Courier New" pitchFamily="49" charset="0"/>
              </a:rPr>
              <a:t>mu = 0.0</a:t>
            </a:r>
          </a:p>
          <a:p>
            <a:pPr marL="0" indent="0">
              <a:buNone/>
            </a:pPr>
            <a:r>
              <a:rPr lang="en-GB" dirty="0">
                <a:latin typeface="Courier New" pitchFamily="49" charset="0"/>
                <a:cs typeface="Courier New" pitchFamily="49" charset="0"/>
              </a:rPr>
              <a:t>sigma = 1.0</a:t>
            </a:r>
          </a:p>
          <a:p>
            <a:pPr marL="0" indent="0">
              <a:buNone/>
            </a:pPr>
            <a:r>
              <a:rPr lang="en-GB" dirty="0">
                <a:latin typeface="Courier New" pitchFamily="49" charset="0"/>
                <a:cs typeface="Courier New" pitchFamily="49" charset="0"/>
              </a:rPr>
              <a:t>x = </a:t>
            </a:r>
            <a:r>
              <a:rPr lang="en-GB" dirty="0" err="1">
                <a:latin typeface="Courier New" pitchFamily="49" charset="0"/>
                <a:cs typeface="Courier New" pitchFamily="49" charset="0"/>
              </a:rPr>
              <a:t>np.random.normal</a:t>
            </a:r>
            <a:r>
              <a:rPr lang="en-GB" dirty="0">
                <a:latin typeface="Courier New" pitchFamily="49" charset="0"/>
                <a:cs typeface="Courier New" pitchFamily="49" charset="0"/>
              </a:rPr>
              <a:t>(mu, sigma, (</a:t>
            </a:r>
            <a:r>
              <a:rPr lang="en-GB" dirty="0" err="1">
                <a:latin typeface="Courier New" pitchFamily="49" charset="0"/>
                <a:cs typeface="Courier New" pitchFamily="49" charset="0"/>
              </a:rPr>
              <a:t>nVariables</a:t>
            </a:r>
            <a:r>
              <a:rPr lang="en-GB" dirty="0">
                <a:latin typeface="Courier New" pitchFamily="49" charset="0"/>
                <a:cs typeface="Courier New" pitchFamily="49" charset="0"/>
              </a:rPr>
              <a:t>, </a:t>
            </a:r>
            <a:r>
              <a:rPr lang="en-GB" dirty="0" err="1">
                <a:latin typeface="Courier New" pitchFamily="49" charset="0"/>
                <a:cs typeface="Courier New" pitchFamily="49" charset="0"/>
              </a:rPr>
              <a:t>nObjects</a:t>
            </a:r>
            <a:r>
              <a:rPr lang="en-GB" dirty="0">
                <a:latin typeface="Courier New" pitchFamily="49" charset="0"/>
                <a:cs typeface="Courier New" pitchFamily="49" charset="0"/>
              </a:rPr>
              <a:t>)) </a:t>
            </a:r>
            <a:endParaRPr lang="en-US" dirty="0">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 Compute correlations between variables</a:t>
            </a:r>
          </a:p>
          <a:p>
            <a:pPr marL="0" indent="0">
              <a:buNone/>
            </a:pPr>
            <a:r>
              <a:rPr lang="en-US" dirty="0" err="1">
                <a:latin typeface="Courier New" pitchFamily="49" charset="0"/>
                <a:cs typeface="Courier New" pitchFamily="49" charset="0"/>
              </a:rPr>
              <a:t>corrvector</a:t>
            </a:r>
            <a:r>
              <a:rPr lang="en-US" dirty="0">
                <a:latin typeface="Courier New" pitchFamily="49" charset="0"/>
                <a:cs typeface="Courier New" pitchFamily="49" charset="0"/>
              </a:rPr>
              <a:t> = </a:t>
            </a:r>
            <a:r>
              <a:rPr lang="en-US" dirty="0" err="1">
                <a:latin typeface="Courier New" pitchFamily="49" charset="0"/>
                <a:cs typeface="Courier New" pitchFamily="49" charset="0"/>
              </a:rPr>
              <a:t>np.array</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for </a:t>
            </a:r>
            <a:r>
              <a:rPr lang="en-US" dirty="0" err="1">
                <a:latin typeface="Courier New" pitchFamily="49" charset="0"/>
                <a:cs typeface="Courier New" pitchFamily="49" charset="0"/>
              </a:rPr>
              <a:t>i</a:t>
            </a:r>
            <a:r>
              <a:rPr lang="en-US" dirty="0">
                <a:latin typeface="Courier New" pitchFamily="49" charset="0"/>
                <a:cs typeface="Courier New" pitchFamily="49" charset="0"/>
              </a:rPr>
              <a:t> in range(1, </a:t>
            </a:r>
            <a:r>
              <a:rPr lang="en-US" dirty="0" err="1">
                <a:latin typeface="Courier New" pitchFamily="49" charset="0"/>
                <a:cs typeface="Courier New" pitchFamily="49" charset="0"/>
              </a:rPr>
              <a:t>nVariables</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for j in range(i+1, </a:t>
            </a:r>
            <a:r>
              <a:rPr lang="en-US" dirty="0" err="1">
                <a:latin typeface="Courier New" pitchFamily="49" charset="0"/>
                <a:cs typeface="Courier New" pitchFamily="49" charset="0"/>
              </a:rPr>
              <a:t>nVariables</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a:t>
            </a:r>
            <a:r>
              <a:rPr lang="en-US" dirty="0">
                <a:solidFill>
                  <a:srgbClr val="006600"/>
                </a:solidFill>
                <a:latin typeface="Courier New" pitchFamily="49" charset="0"/>
                <a:cs typeface="Courier New" pitchFamily="49" charset="0"/>
              </a:rPr>
              <a:t># </a:t>
            </a:r>
            <a:r>
              <a:rPr lang="en-US" dirty="0" err="1">
                <a:solidFill>
                  <a:srgbClr val="006600"/>
                </a:solidFill>
                <a:latin typeface="Courier New" pitchFamily="49" charset="0"/>
                <a:cs typeface="Courier New" pitchFamily="49" charset="0"/>
              </a:rPr>
              <a:t>Numpy</a:t>
            </a:r>
            <a:r>
              <a:rPr lang="en-US" dirty="0">
                <a:solidFill>
                  <a:srgbClr val="006600"/>
                </a:solidFill>
                <a:latin typeface="Courier New" pitchFamily="49" charset="0"/>
                <a:cs typeface="Courier New" pitchFamily="49" charset="0"/>
              </a:rPr>
              <a:t> return the CC’s in matrix format</a:t>
            </a:r>
          </a:p>
          <a:p>
            <a:pPr marL="0" indent="0">
              <a:buNone/>
            </a:pPr>
            <a:r>
              <a:rPr lang="en-US" dirty="0">
                <a:solidFill>
                  <a:srgbClr val="006600"/>
                </a:solidFill>
                <a:latin typeface="Courier New" pitchFamily="49" charset="0"/>
                <a:cs typeface="Courier New" pitchFamily="49" charset="0"/>
              </a:rPr>
              <a:t>	</a:t>
            </a:r>
            <a:r>
              <a:rPr lang="en-US" dirty="0">
                <a:latin typeface="Courier New" pitchFamily="49" charset="0"/>
                <a:cs typeface="Courier New" pitchFamily="49" charset="0"/>
              </a:rPr>
              <a:t> </a:t>
            </a:r>
            <a:r>
              <a:rPr lang="en-US" dirty="0" err="1">
                <a:latin typeface="Courier New" pitchFamily="49" charset="0"/>
                <a:cs typeface="Courier New" pitchFamily="49" charset="0"/>
              </a:rPr>
              <a:t>corMtrx</a:t>
            </a:r>
            <a:r>
              <a:rPr lang="en-US" dirty="0">
                <a:latin typeface="Courier New" pitchFamily="49" charset="0"/>
                <a:cs typeface="Courier New" pitchFamily="49" charset="0"/>
              </a:rPr>
              <a:t> = </a:t>
            </a:r>
            <a:r>
              <a:rPr lang="en-US" dirty="0" err="1">
                <a:latin typeface="Courier New" pitchFamily="49" charset="0"/>
                <a:cs typeface="Courier New" pitchFamily="49" charset="0"/>
              </a:rPr>
              <a:t>np.corrcoef</a:t>
            </a:r>
            <a:r>
              <a:rPr lang="en-US" dirty="0">
                <a:latin typeface="Courier New" pitchFamily="49" charset="0"/>
                <a:cs typeface="Courier New" pitchFamily="49" charset="0"/>
              </a:rPr>
              <a:t>(x[:,</a:t>
            </a:r>
            <a:r>
              <a:rPr lang="en-US" dirty="0" err="1">
                <a:latin typeface="Courier New" pitchFamily="49" charset="0"/>
                <a:cs typeface="Courier New" pitchFamily="49" charset="0"/>
              </a:rPr>
              <a:t>i</a:t>
            </a:r>
            <a:r>
              <a:rPr lang="en-US" dirty="0">
                <a:latin typeface="Courier New" pitchFamily="49" charset="0"/>
                <a:cs typeface="Courier New" pitchFamily="49" charset="0"/>
              </a:rPr>
              <a:t>], x[:,j])</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corrvector</a:t>
            </a:r>
            <a:r>
              <a:rPr lang="en-US" dirty="0">
                <a:latin typeface="Courier New" pitchFamily="49" charset="0"/>
                <a:cs typeface="Courier New" pitchFamily="49" charset="0"/>
              </a:rPr>
              <a:t> = </a:t>
            </a:r>
            <a:r>
              <a:rPr lang="en-US" dirty="0" err="1">
                <a:latin typeface="Courier New" pitchFamily="49" charset="0"/>
                <a:cs typeface="Courier New" pitchFamily="49" charset="0"/>
              </a:rPr>
              <a:t>np.append</a:t>
            </a:r>
            <a:r>
              <a:rPr lang="en-US" dirty="0">
                <a:latin typeface="Courier New" pitchFamily="49" charset="0"/>
                <a:cs typeface="Courier New" pitchFamily="49" charset="0"/>
              </a:rPr>
              <a:t>(</a:t>
            </a:r>
            <a:r>
              <a:rPr lang="en-US" dirty="0" err="1">
                <a:latin typeface="Courier New" pitchFamily="49" charset="0"/>
                <a:cs typeface="Courier New" pitchFamily="49" charset="0"/>
              </a:rPr>
              <a:t>corrvector</a:t>
            </a:r>
            <a:r>
              <a:rPr lang="en-US" dirty="0">
                <a:latin typeface="Courier New" pitchFamily="49" charset="0"/>
                <a:cs typeface="Courier New" pitchFamily="49" charset="0"/>
              </a:rPr>
              <a:t>, </a:t>
            </a:r>
            <a:r>
              <a:rPr lang="en-US" dirty="0" err="1">
                <a:latin typeface="Courier New" pitchFamily="49" charset="0"/>
                <a:cs typeface="Courier New" pitchFamily="49" charset="0"/>
              </a:rPr>
              <a:t>corMtrx</a:t>
            </a:r>
            <a:r>
              <a:rPr lang="en-US" dirty="0">
                <a:latin typeface="Courier New" pitchFamily="49" charset="0"/>
                <a:cs typeface="Courier New" pitchFamily="49" charset="0"/>
              </a:rPr>
              <a:t>[0,1])</a:t>
            </a:r>
          </a:p>
          <a:p>
            <a:pPr marL="0" indent="0">
              <a:buNone/>
            </a:pPr>
            <a:endParaRPr lang="en-US" dirty="0">
              <a:solidFill>
                <a:srgbClr val="006600"/>
              </a:solidFill>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 Plot the histogram</a:t>
            </a:r>
          </a:p>
          <a:p>
            <a:pPr marL="0" indent="0">
              <a:buNone/>
            </a:pPr>
            <a:r>
              <a:rPr lang="en-GB" dirty="0" err="1">
                <a:latin typeface="Courier New" pitchFamily="49" charset="0"/>
                <a:cs typeface="Courier New" pitchFamily="49" charset="0"/>
              </a:rPr>
              <a:t>plt.hist</a:t>
            </a:r>
            <a:r>
              <a:rPr lang="en-GB" dirty="0">
                <a:latin typeface="Courier New" pitchFamily="49" charset="0"/>
                <a:cs typeface="Courier New" pitchFamily="49" charset="0"/>
              </a:rPr>
              <a:t>(</a:t>
            </a:r>
            <a:r>
              <a:rPr lang="en-GB" dirty="0" err="1">
                <a:latin typeface="Courier New" pitchFamily="49" charset="0"/>
                <a:cs typeface="Courier New" pitchFamily="49" charset="0"/>
              </a:rPr>
              <a:t>corrvector</a:t>
            </a:r>
            <a:r>
              <a:rPr lang="en-GB" dirty="0">
                <a:latin typeface="Courier New" pitchFamily="49" charset="0"/>
                <a:cs typeface="Courier New" pitchFamily="49" charset="0"/>
              </a:rPr>
              <a:t>, 20)</a:t>
            </a:r>
          </a:p>
          <a:p>
            <a:pPr marL="0" indent="0">
              <a:buNone/>
            </a:pPr>
            <a:r>
              <a:rPr lang="en-GB" dirty="0" err="1">
                <a:latin typeface="Courier New" pitchFamily="49" charset="0"/>
                <a:cs typeface="Courier New" pitchFamily="49" charset="0"/>
              </a:rPr>
              <a:t>plt.show</a:t>
            </a:r>
            <a:r>
              <a:rPr lang="en-GB" dirty="0">
                <a:latin typeface="Courier New" pitchFamily="49" charset="0"/>
                <a:cs typeface="Courier New" pitchFamily="49" charset="0"/>
              </a:rPr>
              <a:t>() </a:t>
            </a:r>
            <a:endParaRPr lang="en-US" dirty="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8149760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764" y="108373"/>
            <a:ext cx="11049000" cy="1054100"/>
          </a:xfrm>
        </p:spPr>
        <p:txBody>
          <a:bodyPr/>
          <a:lstStyle/>
          <a:p>
            <a:r>
              <a:rPr lang="en-US" dirty="0"/>
              <a:t>PYTHON Code for Correlations</a:t>
            </a:r>
          </a:p>
        </p:txBody>
      </p:sp>
      <p:sp>
        <p:nvSpPr>
          <p:cNvPr id="3" name="Content Placeholder 2"/>
          <p:cNvSpPr>
            <a:spLocks noGrp="1"/>
          </p:cNvSpPr>
          <p:nvPr>
            <p:ph idx="1"/>
          </p:nvPr>
        </p:nvSpPr>
        <p:spPr>
          <a:xfrm>
            <a:off x="900113" y="758613"/>
            <a:ext cx="11049000" cy="8019627"/>
          </a:xfrm>
        </p:spPr>
        <p:txBody>
          <a:bodyPr/>
          <a:lstStyle/>
          <a:p>
            <a:pPr marL="0" indent="0">
              <a:buNone/>
            </a:pPr>
            <a:r>
              <a:rPr lang="en-GB" dirty="0">
                <a:latin typeface="Courier New" pitchFamily="49" charset="0"/>
                <a:cs typeface="Courier New" pitchFamily="49" charset="0"/>
              </a:rPr>
              <a:t>import </a:t>
            </a:r>
            <a:r>
              <a:rPr lang="en-GB" dirty="0" err="1">
                <a:latin typeface="Courier New" pitchFamily="49" charset="0"/>
                <a:cs typeface="Courier New" pitchFamily="49" charset="0"/>
              </a:rPr>
              <a:t>numpy</a:t>
            </a:r>
            <a:r>
              <a:rPr lang="en-GB" dirty="0">
                <a:latin typeface="Courier New" pitchFamily="49" charset="0"/>
                <a:cs typeface="Courier New" pitchFamily="49" charset="0"/>
              </a:rPr>
              <a:t> as np</a:t>
            </a:r>
          </a:p>
          <a:p>
            <a:pPr marL="0" indent="0">
              <a:buNone/>
            </a:pPr>
            <a:r>
              <a:rPr lang="en-GB" dirty="0">
                <a:latin typeface="Courier New" pitchFamily="49" charset="0"/>
                <a:cs typeface="Courier New" pitchFamily="49" charset="0"/>
              </a:rPr>
              <a:t>import </a:t>
            </a:r>
            <a:r>
              <a:rPr lang="en-GB" dirty="0" err="1">
                <a:latin typeface="Courier New" pitchFamily="49" charset="0"/>
                <a:cs typeface="Courier New" pitchFamily="49" charset="0"/>
              </a:rPr>
              <a:t>matplotlib.pyplot</a:t>
            </a:r>
            <a:r>
              <a:rPr lang="en-GB" dirty="0">
                <a:latin typeface="Courier New" pitchFamily="49" charset="0"/>
                <a:cs typeface="Courier New" pitchFamily="49" charset="0"/>
              </a:rPr>
              <a:t> as </a:t>
            </a:r>
            <a:r>
              <a:rPr lang="en-GB" dirty="0" err="1">
                <a:latin typeface="Courier New" pitchFamily="49" charset="0"/>
                <a:cs typeface="Courier New" pitchFamily="49" charset="0"/>
              </a:rPr>
              <a:t>plt</a:t>
            </a:r>
            <a:endParaRPr lang="en-US" dirty="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pPr marL="0" indent="0">
              <a:buNone/>
            </a:pPr>
            <a:r>
              <a:rPr lang="en-US" dirty="0" err="1">
                <a:latin typeface="Courier New" pitchFamily="49" charset="0"/>
                <a:cs typeface="Courier New" pitchFamily="49" charset="0"/>
              </a:rPr>
              <a:t>nObjects</a:t>
            </a:r>
            <a:r>
              <a:rPr lang="en-US" dirty="0">
                <a:latin typeface="Courier New" pitchFamily="49" charset="0"/>
                <a:cs typeface="Courier New" pitchFamily="49" charset="0"/>
              </a:rPr>
              <a:t> = 50</a:t>
            </a:r>
          </a:p>
          <a:p>
            <a:pPr marL="0" indent="0">
              <a:buNone/>
            </a:pPr>
            <a:r>
              <a:rPr lang="en-US" dirty="0" err="1">
                <a:latin typeface="Courier New" pitchFamily="49" charset="0"/>
                <a:cs typeface="Courier New" pitchFamily="49" charset="0"/>
              </a:rPr>
              <a:t>nVariables</a:t>
            </a:r>
            <a:r>
              <a:rPr lang="en-US" dirty="0">
                <a:latin typeface="Courier New" pitchFamily="49" charset="0"/>
                <a:cs typeface="Courier New" pitchFamily="49" charset="0"/>
              </a:rPr>
              <a:t> = 100</a:t>
            </a:r>
          </a:p>
          <a:p>
            <a:pPr marL="0" indent="0">
              <a:buNone/>
            </a:pPr>
            <a:endParaRPr lang="en-US" dirty="0">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 Generate matrix with standard normal random variables</a:t>
            </a:r>
          </a:p>
          <a:p>
            <a:pPr marL="0" indent="0">
              <a:buNone/>
            </a:pPr>
            <a:r>
              <a:rPr lang="en-GB" dirty="0">
                <a:latin typeface="Courier New" pitchFamily="49" charset="0"/>
                <a:cs typeface="Courier New" pitchFamily="49" charset="0"/>
              </a:rPr>
              <a:t>mu = 0.0</a:t>
            </a:r>
          </a:p>
          <a:p>
            <a:pPr marL="0" indent="0">
              <a:buNone/>
            </a:pPr>
            <a:r>
              <a:rPr lang="en-GB" dirty="0">
                <a:latin typeface="Courier New" pitchFamily="49" charset="0"/>
                <a:cs typeface="Courier New" pitchFamily="49" charset="0"/>
              </a:rPr>
              <a:t>sigma = 1.0</a:t>
            </a:r>
          </a:p>
          <a:p>
            <a:pPr marL="0" indent="0">
              <a:buNone/>
            </a:pPr>
            <a:r>
              <a:rPr lang="en-GB" dirty="0">
                <a:latin typeface="Courier New" pitchFamily="49" charset="0"/>
                <a:cs typeface="Courier New" pitchFamily="49" charset="0"/>
              </a:rPr>
              <a:t>x = </a:t>
            </a:r>
            <a:r>
              <a:rPr lang="en-GB" dirty="0" err="1">
                <a:latin typeface="Courier New" pitchFamily="49" charset="0"/>
                <a:cs typeface="Courier New" pitchFamily="49" charset="0"/>
              </a:rPr>
              <a:t>np.random.normal</a:t>
            </a:r>
            <a:r>
              <a:rPr lang="en-GB" dirty="0">
                <a:latin typeface="Courier New" pitchFamily="49" charset="0"/>
                <a:cs typeface="Courier New" pitchFamily="49" charset="0"/>
              </a:rPr>
              <a:t>(mu, sigma, (</a:t>
            </a:r>
            <a:r>
              <a:rPr lang="en-GB" dirty="0" err="1">
                <a:latin typeface="Courier New" pitchFamily="49" charset="0"/>
                <a:cs typeface="Courier New" pitchFamily="49" charset="0"/>
              </a:rPr>
              <a:t>nVariables</a:t>
            </a:r>
            <a:r>
              <a:rPr lang="en-GB" dirty="0">
                <a:latin typeface="Courier New" pitchFamily="49" charset="0"/>
                <a:cs typeface="Courier New" pitchFamily="49" charset="0"/>
              </a:rPr>
              <a:t>, </a:t>
            </a:r>
            <a:r>
              <a:rPr lang="en-GB" dirty="0" err="1">
                <a:latin typeface="Courier New" pitchFamily="49" charset="0"/>
                <a:cs typeface="Courier New" pitchFamily="49" charset="0"/>
              </a:rPr>
              <a:t>nObjects</a:t>
            </a:r>
            <a:r>
              <a:rPr lang="en-GB" dirty="0">
                <a:latin typeface="Courier New" pitchFamily="49" charset="0"/>
                <a:cs typeface="Courier New" pitchFamily="49" charset="0"/>
              </a:rPr>
              <a:t>)) </a:t>
            </a:r>
            <a:endParaRPr lang="en-US" dirty="0">
              <a:latin typeface="Courier New" pitchFamily="49" charset="0"/>
              <a:cs typeface="Courier New" pitchFamily="49" charset="0"/>
            </a:endParaRPr>
          </a:p>
          <a:p>
            <a:pPr marL="0" indent="0">
              <a:buNone/>
            </a:pPr>
            <a:endParaRPr lang="en-US" dirty="0">
              <a:solidFill>
                <a:srgbClr val="006600"/>
              </a:solidFill>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 Compute correlations between variables</a:t>
            </a:r>
          </a:p>
          <a:p>
            <a:pPr marL="0" indent="0">
              <a:buNone/>
            </a:pPr>
            <a:r>
              <a:rPr lang="en-US" dirty="0">
                <a:solidFill>
                  <a:schemeClr val="bg1"/>
                </a:solidFill>
                <a:latin typeface="Courier New" pitchFamily="49" charset="0"/>
                <a:cs typeface="Courier New" pitchFamily="49" charset="0"/>
              </a:rPr>
              <a:t>correlations = </a:t>
            </a:r>
            <a:r>
              <a:rPr lang="en-US" dirty="0" err="1">
                <a:solidFill>
                  <a:schemeClr val="bg1"/>
                </a:solidFill>
                <a:latin typeface="Courier New" pitchFamily="49" charset="0"/>
                <a:cs typeface="Courier New" pitchFamily="49" charset="0"/>
              </a:rPr>
              <a:t>np.corrcoef</a:t>
            </a:r>
            <a:r>
              <a:rPr lang="en-US" dirty="0">
                <a:solidFill>
                  <a:schemeClr val="bg1"/>
                </a:solidFill>
                <a:latin typeface="Courier New" pitchFamily="49" charset="0"/>
                <a:cs typeface="Courier New" pitchFamily="49" charset="0"/>
              </a:rPr>
              <a:t>(x)</a:t>
            </a:r>
          </a:p>
          <a:p>
            <a:pPr marL="0" indent="0">
              <a:buNone/>
            </a:pPr>
            <a:r>
              <a:rPr lang="en-US" dirty="0">
                <a:solidFill>
                  <a:schemeClr val="bg1"/>
                </a:solidFill>
                <a:latin typeface="Courier New" pitchFamily="49" charset="0"/>
                <a:cs typeface="Courier New" pitchFamily="49" charset="0"/>
              </a:rPr>
              <a:t>dummy = </a:t>
            </a:r>
            <a:r>
              <a:rPr lang="en-US" dirty="0" err="1">
                <a:solidFill>
                  <a:schemeClr val="bg1"/>
                </a:solidFill>
                <a:latin typeface="Courier New" pitchFamily="49" charset="0"/>
                <a:cs typeface="Courier New" pitchFamily="49" charset="0"/>
              </a:rPr>
              <a:t>np.triu</a:t>
            </a:r>
            <a:r>
              <a:rPr lang="en-US" dirty="0">
                <a:solidFill>
                  <a:schemeClr val="bg1"/>
                </a:solidFill>
                <a:latin typeface="Courier New" pitchFamily="49" charset="0"/>
                <a:cs typeface="Courier New" pitchFamily="49" charset="0"/>
              </a:rPr>
              <a:t>(correlations, 1);</a:t>
            </a:r>
          </a:p>
          <a:p>
            <a:pPr marL="0" indent="0">
              <a:buNone/>
            </a:pPr>
            <a:r>
              <a:rPr lang="en-US" dirty="0" err="1">
                <a:solidFill>
                  <a:schemeClr val="bg1"/>
                </a:solidFill>
                <a:latin typeface="Courier New" pitchFamily="49" charset="0"/>
                <a:cs typeface="Courier New" pitchFamily="49" charset="0"/>
              </a:rPr>
              <a:t>corrvector</a:t>
            </a:r>
            <a:r>
              <a:rPr lang="en-US" dirty="0">
                <a:solidFill>
                  <a:schemeClr val="bg1"/>
                </a:solidFill>
                <a:latin typeface="Courier New" pitchFamily="49" charset="0"/>
                <a:cs typeface="Courier New" pitchFamily="49" charset="0"/>
              </a:rPr>
              <a:t> = dummy[dummy != 0];</a:t>
            </a:r>
          </a:p>
          <a:p>
            <a:pPr marL="0" indent="0">
              <a:buNone/>
            </a:pPr>
            <a:endParaRPr lang="en-US" dirty="0">
              <a:latin typeface="Courier New" pitchFamily="49" charset="0"/>
              <a:cs typeface="Courier New" pitchFamily="49" charset="0"/>
            </a:endParaRPr>
          </a:p>
          <a:p>
            <a:pPr marL="0" indent="0">
              <a:buNone/>
            </a:pPr>
            <a:r>
              <a:rPr lang="en-US" dirty="0">
                <a:solidFill>
                  <a:srgbClr val="006600"/>
                </a:solidFill>
                <a:latin typeface="Courier New" pitchFamily="49" charset="0"/>
                <a:cs typeface="Courier New" pitchFamily="49" charset="0"/>
              </a:rPr>
              <a:t># Plot the histogram</a:t>
            </a:r>
          </a:p>
          <a:p>
            <a:pPr marL="0" indent="0">
              <a:buNone/>
            </a:pPr>
            <a:r>
              <a:rPr lang="en-GB" dirty="0" err="1">
                <a:latin typeface="Courier New" pitchFamily="49" charset="0"/>
                <a:cs typeface="Courier New" pitchFamily="49" charset="0"/>
              </a:rPr>
              <a:t>plt.hist</a:t>
            </a:r>
            <a:r>
              <a:rPr lang="en-GB" dirty="0">
                <a:latin typeface="Courier New" pitchFamily="49" charset="0"/>
                <a:cs typeface="Courier New" pitchFamily="49" charset="0"/>
              </a:rPr>
              <a:t>(</a:t>
            </a:r>
            <a:r>
              <a:rPr lang="en-GB" dirty="0" err="1">
                <a:latin typeface="Courier New" pitchFamily="49" charset="0"/>
                <a:cs typeface="Courier New" pitchFamily="49" charset="0"/>
              </a:rPr>
              <a:t>corrvector</a:t>
            </a:r>
            <a:r>
              <a:rPr lang="en-GB" dirty="0">
                <a:latin typeface="Courier New" pitchFamily="49" charset="0"/>
                <a:cs typeface="Courier New" pitchFamily="49" charset="0"/>
              </a:rPr>
              <a:t>, 20)</a:t>
            </a:r>
          </a:p>
          <a:p>
            <a:pPr marL="0" indent="0">
              <a:buNone/>
            </a:pPr>
            <a:r>
              <a:rPr lang="en-GB" dirty="0" err="1">
                <a:latin typeface="Courier New" pitchFamily="49" charset="0"/>
                <a:cs typeface="Courier New" pitchFamily="49" charset="0"/>
              </a:rPr>
              <a:t>plt.show</a:t>
            </a:r>
            <a:r>
              <a:rPr lang="en-GB" dirty="0">
                <a:latin typeface="Courier New" pitchFamily="49" charset="0"/>
                <a:cs typeface="Courier New" pitchFamily="49" charset="0"/>
              </a:rPr>
              <a:t>() </a:t>
            </a:r>
            <a:endParaRPr lang="en-US" dirty="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17040093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atin typeface="Arial" pitchFamily="34" charset="0"/>
                <a:cs typeface="Arial" pitchFamily="34" charset="0"/>
              </a:rPr>
              <a:t>Possible Pitfalls</a:t>
            </a:r>
          </a:p>
        </p:txBody>
      </p:sp>
      <p:pic>
        <p:nvPicPr>
          <p:cNvPr id="796676" name="Picture 4"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900" y="5095875"/>
            <a:ext cx="15113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77" name="Picture 5"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7313" y="5808663"/>
            <a:ext cx="1509712"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78" name="Picture 6"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1063" y="5775325"/>
            <a:ext cx="15113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7"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2068513"/>
            <a:ext cx="1511300"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0" name="Picture 8"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838" y="4435475"/>
            <a:ext cx="150971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Rectangle 9"/>
          <p:cNvSpPr>
            <a:spLocks noChangeArrowheads="1"/>
          </p:cNvSpPr>
          <p:nvPr/>
        </p:nvSpPr>
        <p:spPr bwMode="auto">
          <a:xfrm>
            <a:off x="1352550" y="2932113"/>
            <a:ext cx="5634038"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p>
            <a:pPr algn="ctr">
              <a:defRPr/>
            </a:pPr>
            <a:r>
              <a:rPr lang="en-US" sz="2500" dirty="0">
                <a:solidFill>
                  <a:schemeClr val="bg1"/>
                </a:solidFill>
                <a:latin typeface="+mj-lt"/>
              </a:rPr>
              <a:t>Let the data speak…</a:t>
            </a:r>
          </a:p>
        </p:txBody>
      </p:sp>
      <p:pic>
        <p:nvPicPr>
          <p:cNvPr id="796682" name="Picture 10"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8513" y="5519738"/>
            <a:ext cx="1511300"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3" name="Picture 11"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5" y="6604000"/>
            <a:ext cx="15113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4" name="Picture 12"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7188" y="6788150"/>
            <a:ext cx="150971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5" name="Picture 13"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5684838"/>
            <a:ext cx="1511300"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6" name="Picture 14"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275" y="7016750"/>
            <a:ext cx="1509713"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7" name="Picture 15"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0" y="4716463"/>
            <a:ext cx="1511300"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8" name="Picture 16"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138" y="6086475"/>
            <a:ext cx="150971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89" name="Picture 17"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388" y="5022850"/>
            <a:ext cx="15113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690" name="Picture 18" descr="pe0183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550" y="4371975"/>
            <a:ext cx="1509713"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6691" name="Rectangle 19"/>
          <p:cNvSpPr>
            <a:spLocks noChangeArrowheads="1"/>
          </p:cNvSpPr>
          <p:nvPr/>
        </p:nvSpPr>
        <p:spPr bwMode="auto">
          <a:xfrm>
            <a:off x="433388" y="5976938"/>
            <a:ext cx="6586537"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p>
            <a:pPr algn="ctr">
              <a:defRPr/>
            </a:pPr>
            <a:r>
              <a:rPr lang="en-US" sz="2500" dirty="0">
                <a:solidFill>
                  <a:schemeClr val="bg1"/>
                </a:solidFill>
                <a:latin typeface="+mj-lt"/>
              </a:rPr>
              <a:t>The data may have quite a lot to say…..</a:t>
            </a:r>
            <a:br>
              <a:rPr lang="en-US" sz="2500" dirty="0">
                <a:solidFill>
                  <a:schemeClr val="bg1"/>
                </a:solidFill>
                <a:latin typeface="+mj-lt"/>
              </a:rPr>
            </a:br>
            <a:r>
              <a:rPr lang="en-US" sz="2500" dirty="0">
                <a:solidFill>
                  <a:schemeClr val="bg1"/>
                </a:solidFill>
                <a:latin typeface="+mj-lt"/>
              </a:rPr>
              <a:t>but it may just be noise!</a:t>
            </a:r>
          </a:p>
        </p:txBody>
      </p:sp>
      <p:sp>
        <p:nvSpPr>
          <p:cNvPr id="71699" name="Text Box 20"/>
          <p:cNvSpPr txBox="1">
            <a:spLocks noChangeArrowheads="1"/>
          </p:cNvSpPr>
          <p:nvPr/>
        </p:nvSpPr>
        <p:spPr bwMode="auto">
          <a:xfrm>
            <a:off x="1352550" y="7706519"/>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eaLnBrk="1" hangingPunct="1">
              <a:spcBef>
                <a:spcPct val="50000"/>
              </a:spcBef>
            </a:pPr>
            <a:r>
              <a:rPr lang="en-US" sz="1700" i="1" dirty="0">
                <a:solidFill>
                  <a:schemeClr val="bg2"/>
                </a:solidFill>
              </a:rPr>
              <a:t>Smyth, 2003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96676"/>
                                        </p:tgtEl>
                                        <p:attrNameLst>
                                          <p:attrName>style.visibility</p:attrName>
                                        </p:attrNameLst>
                                      </p:cBhvr>
                                      <p:to>
                                        <p:strVal val="visible"/>
                                      </p:to>
                                    </p:set>
                                    <p:animEffect transition="in" filter="fade">
                                      <p:cBhvr>
                                        <p:cTn id="7" dur="500"/>
                                        <p:tgtEl>
                                          <p:spTgt spid="796676"/>
                                        </p:tgtEl>
                                      </p:cBhvr>
                                    </p:animEffect>
                                  </p:childTnLst>
                                </p:cTn>
                              </p:par>
                              <p:par>
                                <p:cTn id="8" presetID="10" presetClass="entr" presetSubtype="0" fill="hold" nodeType="withEffect">
                                  <p:stCondLst>
                                    <p:cond delay="0"/>
                                  </p:stCondLst>
                                  <p:childTnLst>
                                    <p:set>
                                      <p:cBhvr>
                                        <p:cTn id="9" dur="1" fill="hold">
                                          <p:stCondLst>
                                            <p:cond delay="0"/>
                                          </p:stCondLst>
                                        </p:cTn>
                                        <p:tgtEl>
                                          <p:spTgt spid="796677"/>
                                        </p:tgtEl>
                                        <p:attrNameLst>
                                          <p:attrName>style.visibility</p:attrName>
                                        </p:attrNameLst>
                                      </p:cBhvr>
                                      <p:to>
                                        <p:strVal val="visible"/>
                                      </p:to>
                                    </p:set>
                                    <p:animEffect transition="in" filter="fade">
                                      <p:cBhvr>
                                        <p:cTn id="10" dur="500"/>
                                        <p:tgtEl>
                                          <p:spTgt spid="796677"/>
                                        </p:tgtEl>
                                      </p:cBhvr>
                                    </p:animEffect>
                                  </p:childTnLst>
                                </p:cTn>
                              </p:par>
                              <p:par>
                                <p:cTn id="11" presetID="10" presetClass="entr" presetSubtype="0" fill="hold" nodeType="withEffect">
                                  <p:stCondLst>
                                    <p:cond delay="0"/>
                                  </p:stCondLst>
                                  <p:childTnLst>
                                    <p:set>
                                      <p:cBhvr>
                                        <p:cTn id="12" dur="1" fill="hold">
                                          <p:stCondLst>
                                            <p:cond delay="0"/>
                                          </p:stCondLst>
                                        </p:cTn>
                                        <p:tgtEl>
                                          <p:spTgt spid="796678"/>
                                        </p:tgtEl>
                                        <p:attrNameLst>
                                          <p:attrName>style.visibility</p:attrName>
                                        </p:attrNameLst>
                                      </p:cBhvr>
                                      <p:to>
                                        <p:strVal val="visible"/>
                                      </p:to>
                                    </p:set>
                                    <p:animEffect transition="in" filter="fade">
                                      <p:cBhvr>
                                        <p:cTn id="13" dur="500"/>
                                        <p:tgtEl>
                                          <p:spTgt spid="796678"/>
                                        </p:tgtEl>
                                      </p:cBhvr>
                                    </p:animEffect>
                                  </p:childTnLst>
                                </p:cTn>
                              </p:par>
                              <p:par>
                                <p:cTn id="14" presetID="10" presetClass="entr" presetSubtype="0" fill="hold" nodeType="withEffect">
                                  <p:stCondLst>
                                    <p:cond delay="0"/>
                                  </p:stCondLst>
                                  <p:childTnLst>
                                    <p:set>
                                      <p:cBhvr>
                                        <p:cTn id="15" dur="1" fill="hold">
                                          <p:stCondLst>
                                            <p:cond delay="0"/>
                                          </p:stCondLst>
                                        </p:cTn>
                                        <p:tgtEl>
                                          <p:spTgt spid="796680"/>
                                        </p:tgtEl>
                                        <p:attrNameLst>
                                          <p:attrName>style.visibility</p:attrName>
                                        </p:attrNameLst>
                                      </p:cBhvr>
                                      <p:to>
                                        <p:strVal val="visible"/>
                                      </p:to>
                                    </p:set>
                                    <p:animEffect transition="in" filter="fade">
                                      <p:cBhvr>
                                        <p:cTn id="16" dur="500"/>
                                        <p:tgtEl>
                                          <p:spTgt spid="796680"/>
                                        </p:tgtEl>
                                      </p:cBhvr>
                                    </p:animEffect>
                                  </p:childTnLst>
                                </p:cTn>
                              </p:par>
                              <p:par>
                                <p:cTn id="17" presetID="10" presetClass="entr" presetSubtype="0" fill="hold" nodeType="withEffect">
                                  <p:stCondLst>
                                    <p:cond delay="0"/>
                                  </p:stCondLst>
                                  <p:childTnLst>
                                    <p:set>
                                      <p:cBhvr>
                                        <p:cTn id="18" dur="1" fill="hold">
                                          <p:stCondLst>
                                            <p:cond delay="0"/>
                                          </p:stCondLst>
                                        </p:cTn>
                                        <p:tgtEl>
                                          <p:spTgt spid="796682"/>
                                        </p:tgtEl>
                                        <p:attrNameLst>
                                          <p:attrName>style.visibility</p:attrName>
                                        </p:attrNameLst>
                                      </p:cBhvr>
                                      <p:to>
                                        <p:strVal val="visible"/>
                                      </p:to>
                                    </p:set>
                                    <p:animEffect transition="in" filter="fade">
                                      <p:cBhvr>
                                        <p:cTn id="19" dur="500"/>
                                        <p:tgtEl>
                                          <p:spTgt spid="796682"/>
                                        </p:tgtEl>
                                      </p:cBhvr>
                                    </p:animEffect>
                                  </p:childTnLst>
                                </p:cTn>
                              </p:par>
                              <p:par>
                                <p:cTn id="20" presetID="10" presetClass="entr" presetSubtype="0" fill="hold" nodeType="withEffect">
                                  <p:stCondLst>
                                    <p:cond delay="0"/>
                                  </p:stCondLst>
                                  <p:childTnLst>
                                    <p:set>
                                      <p:cBhvr>
                                        <p:cTn id="21" dur="1" fill="hold">
                                          <p:stCondLst>
                                            <p:cond delay="0"/>
                                          </p:stCondLst>
                                        </p:cTn>
                                        <p:tgtEl>
                                          <p:spTgt spid="796683"/>
                                        </p:tgtEl>
                                        <p:attrNameLst>
                                          <p:attrName>style.visibility</p:attrName>
                                        </p:attrNameLst>
                                      </p:cBhvr>
                                      <p:to>
                                        <p:strVal val="visible"/>
                                      </p:to>
                                    </p:set>
                                    <p:animEffect transition="in" filter="fade">
                                      <p:cBhvr>
                                        <p:cTn id="22" dur="500"/>
                                        <p:tgtEl>
                                          <p:spTgt spid="796683"/>
                                        </p:tgtEl>
                                      </p:cBhvr>
                                    </p:animEffect>
                                  </p:childTnLst>
                                </p:cTn>
                              </p:par>
                              <p:par>
                                <p:cTn id="23" presetID="10" presetClass="entr" presetSubtype="0" fill="hold" nodeType="withEffect">
                                  <p:stCondLst>
                                    <p:cond delay="0"/>
                                  </p:stCondLst>
                                  <p:childTnLst>
                                    <p:set>
                                      <p:cBhvr>
                                        <p:cTn id="24" dur="1" fill="hold">
                                          <p:stCondLst>
                                            <p:cond delay="0"/>
                                          </p:stCondLst>
                                        </p:cTn>
                                        <p:tgtEl>
                                          <p:spTgt spid="796684"/>
                                        </p:tgtEl>
                                        <p:attrNameLst>
                                          <p:attrName>style.visibility</p:attrName>
                                        </p:attrNameLst>
                                      </p:cBhvr>
                                      <p:to>
                                        <p:strVal val="visible"/>
                                      </p:to>
                                    </p:set>
                                    <p:animEffect transition="in" filter="fade">
                                      <p:cBhvr>
                                        <p:cTn id="25" dur="500"/>
                                        <p:tgtEl>
                                          <p:spTgt spid="796684"/>
                                        </p:tgtEl>
                                      </p:cBhvr>
                                    </p:animEffect>
                                  </p:childTnLst>
                                </p:cTn>
                              </p:par>
                              <p:par>
                                <p:cTn id="26" presetID="10" presetClass="entr" presetSubtype="0" fill="hold" nodeType="withEffect">
                                  <p:stCondLst>
                                    <p:cond delay="0"/>
                                  </p:stCondLst>
                                  <p:childTnLst>
                                    <p:set>
                                      <p:cBhvr>
                                        <p:cTn id="27" dur="1" fill="hold">
                                          <p:stCondLst>
                                            <p:cond delay="0"/>
                                          </p:stCondLst>
                                        </p:cTn>
                                        <p:tgtEl>
                                          <p:spTgt spid="796685"/>
                                        </p:tgtEl>
                                        <p:attrNameLst>
                                          <p:attrName>style.visibility</p:attrName>
                                        </p:attrNameLst>
                                      </p:cBhvr>
                                      <p:to>
                                        <p:strVal val="visible"/>
                                      </p:to>
                                    </p:set>
                                    <p:animEffect transition="in" filter="fade">
                                      <p:cBhvr>
                                        <p:cTn id="28" dur="500"/>
                                        <p:tgtEl>
                                          <p:spTgt spid="796685"/>
                                        </p:tgtEl>
                                      </p:cBhvr>
                                    </p:animEffect>
                                  </p:childTnLst>
                                </p:cTn>
                              </p:par>
                              <p:par>
                                <p:cTn id="29" presetID="10" presetClass="entr" presetSubtype="0" fill="hold" nodeType="withEffect">
                                  <p:stCondLst>
                                    <p:cond delay="0"/>
                                  </p:stCondLst>
                                  <p:childTnLst>
                                    <p:set>
                                      <p:cBhvr>
                                        <p:cTn id="30" dur="1" fill="hold">
                                          <p:stCondLst>
                                            <p:cond delay="0"/>
                                          </p:stCondLst>
                                        </p:cTn>
                                        <p:tgtEl>
                                          <p:spTgt spid="796686"/>
                                        </p:tgtEl>
                                        <p:attrNameLst>
                                          <p:attrName>style.visibility</p:attrName>
                                        </p:attrNameLst>
                                      </p:cBhvr>
                                      <p:to>
                                        <p:strVal val="visible"/>
                                      </p:to>
                                    </p:set>
                                    <p:animEffect transition="in" filter="fade">
                                      <p:cBhvr>
                                        <p:cTn id="31" dur="500"/>
                                        <p:tgtEl>
                                          <p:spTgt spid="796686"/>
                                        </p:tgtEl>
                                      </p:cBhvr>
                                    </p:animEffect>
                                  </p:childTnLst>
                                </p:cTn>
                              </p:par>
                              <p:par>
                                <p:cTn id="32" presetID="10" presetClass="entr" presetSubtype="0" fill="hold" nodeType="withEffect">
                                  <p:stCondLst>
                                    <p:cond delay="0"/>
                                  </p:stCondLst>
                                  <p:childTnLst>
                                    <p:set>
                                      <p:cBhvr>
                                        <p:cTn id="33" dur="1" fill="hold">
                                          <p:stCondLst>
                                            <p:cond delay="0"/>
                                          </p:stCondLst>
                                        </p:cTn>
                                        <p:tgtEl>
                                          <p:spTgt spid="796687"/>
                                        </p:tgtEl>
                                        <p:attrNameLst>
                                          <p:attrName>style.visibility</p:attrName>
                                        </p:attrNameLst>
                                      </p:cBhvr>
                                      <p:to>
                                        <p:strVal val="visible"/>
                                      </p:to>
                                    </p:set>
                                    <p:animEffect transition="in" filter="fade">
                                      <p:cBhvr>
                                        <p:cTn id="34" dur="500"/>
                                        <p:tgtEl>
                                          <p:spTgt spid="796687"/>
                                        </p:tgtEl>
                                      </p:cBhvr>
                                    </p:animEffect>
                                  </p:childTnLst>
                                </p:cTn>
                              </p:par>
                              <p:par>
                                <p:cTn id="35" presetID="10" presetClass="entr" presetSubtype="0" fill="hold" nodeType="withEffect">
                                  <p:stCondLst>
                                    <p:cond delay="0"/>
                                  </p:stCondLst>
                                  <p:childTnLst>
                                    <p:set>
                                      <p:cBhvr>
                                        <p:cTn id="36" dur="1" fill="hold">
                                          <p:stCondLst>
                                            <p:cond delay="0"/>
                                          </p:stCondLst>
                                        </p:cTn>
                                        <p:tgtEl>
                                          <p:spTgt spid="796688"/>
                                        </p:tgtEl>
                                        <p:attrNameLst>
                                          <p:attrName>style.visibility</p:attrName>
                                        </p:attrNameLst>
                                      </p:cBhvr>
                                      <p:to>
                                        <p:strVal val="visible"/>
                                      </p:to>
                                    </p:set>
                                    <p:animEffect transition="in" filter="fade">
                                      <p:cBhvr>
                                        <p:cTn id="37" dur="500"/>
                                        <p:tgtEl>
                                          <p:spTgt spid="796688"/>
                                        </p:tgtEl>
                                      </p:cBhvr>
                                    </p:animEffect>
                                  </p:childTnLst>
                                </p:cTn>
                              </p:par>
                              <p:par>
                                <p:cTn id="38" presetID="10" presetClass="entr" presetSubtype="0" fill="hold" nodeType="withEffect">
                                  <p:stCondLst>
                                    <p:cond delay="0"/>
                                  </p:stCondLst>
                                  <p:childTnLst>
                                    <p:set>
                                      <p:cBhvr>
                                        <p:cTn id="39" dur="1" fill="hold">
                                          <p:stCondLst>
                                            <p:cond delay="0"/>
                                          </p:stCondLst>
                                        </p:cTn>
                                        <p:tgtEl>
                                          <p:spTgt spid="796689"/>
                                        </p:tgtEl>
                                        <p:attrNameLst>
                                          <p:attrName>style.visibility</p:attrName>
                                        </p:attrNameLst>
                                      </p:cBhvr>
                                      <p:to>
                                        <p:strVal val="visible"/>
                                      </p:to>
                                    </p:set>
                                    <p:animEffect transition="in" filter="fade">
                                      <p:cBhvr>
                                        <p:cTn id="40" dur="500"/>
                                        <p:tgtEl>
                                          <p:spTgt spid="796689"/>
                                        </p:tgtEl>
                                      </p:cBhvr>
                                    </p:animEffect>
                                  </p:childTnLst>
                                </p:cTn>
                              </p:par>
                              <p:par>
                                <p:cTn id="41" presetID="10" presetClass="entr" presetSubtype="0" fill="hold" nodeType="withEffect">
                                  <p:stCondLst>
                                    <p:cond delay="0"/>
                                  </p:stCondLst>
                                  <p:childTnLst>
                                    <p:set>
                                      <p:cBhvr>
                                        <p:cTn id="42" dur="1" fill="hold">
                                          <p:stCondLst>
                                            <p:cond delay="0"/>
                                          </p:stCondLst>
                                        </p:cTn>
                                        <p:tgtEl>
                                          <p:spTgt spid="796690"/>
                                        </p:tgtEl>
                                        <p:attrNameLst>
                                          <p:attrName>style.visibility</p:attrName>
                                        </p:attrNameLst>
                                      </p:cBhvr>
                                      <p:to>
                                        <p:strVal val="visible"/>
                                      </p:to>
                                    </p:set>
                                    <p:animEffect transition="in" filter="fade">
                                      <p:cBhvr>
                                        <p:cTn id="43" dur="500"/>
                                        <p:tgtEl>
                                          <p:spTgt spid="79669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96691"/>
                                        </p:tgtEl>
                                        <p:attrNameLst>
                                          <p:attrName>style.visibility</p:attrName>
                                        </p:attrNameLst>
                                      </p:cBhvr>
                                      <p:to>
                                        <p:strVal val="visible"/>
                                      </p:to>
                                    </p:set>
                                    <p:animEffect transition="in" filter="fade">
                                      <p:cBhvr>
                                        <p:cTn id="46" dur="500"/>
                                        <p:tgtEl>
                                          <p:spTgt spid="796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69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el 1"/>
          <p:cNvSpPr>
            <a:spLocks noGrp="1"/>
          </p:cNvSpPr>
          <p:nvPr>
            <p:ph type="title"/>
          </p:nvPr>
        </p:nvSpPr>
        <p:spPr/>
        <p:txBody>
          <a:bodyPr/>
          <a:lstStyle/>
          <a:p>
            <a:r>
              <a:rPr lang="nl-NL">
                <a:latin typeface="Arial" pitchFamily="34" charset="0"/>
                <a:cs typeface="Arial" pitchFamily="34" charset="0"/>
              </a:rPr>
              <a:t>Data Issues in Health Science</a:t>
            </a:r>
          </a:p>
        </p:txBody>
      </p:sp>
      <p:sp>
        <p:nvSpPr>
          <p:cNvPr id="66563" name="Tijdelijke aanduiding voor inhoud 2"/>
          <p:cNvSpPr>
            <a:spLocks noGrp="1"/>
          </p:cNvSpPr>
          <p:nvPr>
            <p:ph idx="1"/>
          </p:nvPr>
        </p:nvSpPr>
        <p:spPr/>
        <p:txBody>
          <a:bodyPr/>
          <a:lstStyle/>
          <a:p>
            <a:pPr>
              <a:defRPr/>
            </a:pPr>
            <a:endParaRPr lang="nl-NL">
              <a:ea typeface="ＭＳ Ｐゴシック" charset="-128"/>
            </a:endParaRPr>
          </a:p>
        </p:txBody>
      </p:sp>
      <p:pic>
        <p:nvPicPr>
          <p:cNvPr id="72708" name="Picture 3" descr="borgman042797_600x38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9788" y="2376488"/>
            <a:ext cx="8591550" cy="551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title"/>
          </p:nvPr>
        </p:nvSpPr>
        <p:spPr/>
        <p:txBody>
          <a:bodyPr/>
          <a:lstStyle/>
          <a:p>
            <a:r>
              <a:rPr lang="en-US">
                <a:latin typeface="Arial" pitchFamily="34" charset="0"/>
                <a:cs typeface="Arial" pitchFamily="34" charset="0"/>
              </a:rPr>
              <a:t>Dilbert (1)</a:t>
            </a:r>
          </a:p>
        </p:txBody>
      </p:sp>
      <p:pic>
        <p:nvPicPr>
          <p:cNvPr id="73731" name="Picture 4" descr="dilbert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79613" y="1852613"/>
            <a:ext cx="8115300" cy="2614612"/>
          </a:xfrm>
        </p:spPr>
      </p:pic>
      <p:pic>
        <p:nvPicPr>
          <p:cNvPr id="7373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88" y="4948238"/>
            <a:ext cx="83312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2"/>
          <p:cNvSpPr>
            <a:spLocks noGrp="1" noChangeArrowheads="1"/>
          </p:cNvSpPr>
          <p:nvPr>
            <p:ph type="title"/>
          </p:nvPr>
        </p:nvSpPr>
        <p:spPr/>
        <p:txBody>
          <a:bodyPr/>
          <a:lstStyle/>
          <a:p>
            <a:r>
              <a:rPr lang="en-US">
                <a:latin typeface="Arial" pitchFamily="34" charset="0"/>
                <a:cs typeface="Arial" pitchFamily="34" charset="0"/>
              </a:rPr>
              <a:t>Dilbert (2)</a:t>
            </a:r>
          </a:p>
        </p:txBody>
      </p:sp>
      <p:pic>
        <p:nvPicPr>
          <p:cNvPr id="74755"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51038" y="2058988"/>
            <a:ext cx="8020050" cy="2582862"/>
          </a:xfrm>
        </p:spPr>
      </p:pic>
      <p:pic>
        <p:nvPicPr>
          <p:cNvPr id="74756" name="Picture 11" descr="new_dilbert_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b="9099"/>
          <a:stretch>
            <a:fillRect/>
          </a:stretch>
        </p:blipFill>
        <p:spPr>
          <a:xfrm>
            <a:off x="1951038" y="5418138"/>
            <a:ext cx="8020050" cy="2817812"/>
          </a:xfr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sessions</a:t>
            </a:r>
          </a:p>
        </p:txBody>
      </p:sp>
      <p:sp>
        <p:nvSpPr>
          <p:cNvPr id="3" name="Content Placeholder 2"/>
          <p:cNvSpPr>
            <a:spLocks noGrp="1"/>
          </p:cNvSpPr>
          <p:nvPr>
            <p:ph idx="1"/>
          </p:nvPr>
        </p:nvSpPr>
        <p:spPr/>
        <p:txBody>
          <a:bodyPr/>
          <a:lstStyle/>
          <a:p>
            <a:r>
              <a:rPr lang="en-US" dirty="0"/>
              <a:t>Starting this week on Friday and next week Tuesday</a:t>
            </a:r>
          </a:p>
          <a:p>
            <a:endParaRPr lang="en-US" dirty="0"/>
          </a:p>
          <a:p>
            <a:r>
              <a:rPr lang="en-US" dirty="0"/>
              <a:t>The place to ask for help, with homework or other exercises</a:t>
            </a:r>
          </a:p>
          <a:p>
            <a:endParaRPr lang="en-US" dirty="0"/>
          </a:p>
          <a:p>
            <a:r>
              <a:rPr lang="en-US" dirty="0"/>
              <a:t>Feel free to pick the slot that suits you best</a:t>
            </a:r>
          </a:p>
          <a:p>
            <a:endParaRPr lang="en-US" dirty="0"/>
          </a:p>
          <a:p>
            <a:r>
              <a:rPr lang="en-US" dirty="0"/>
              <a:t>First sessions: get used to Python</a:t>
            </a:r>
          </a:p>
          <a:p>
            <a:endParaRPr lang="en-US" dirty="0"/>
          </a:p>
          <a:p>
            <a:r>
              <a:rPr lang="en-US" dirty="0"/>
              <a:t>In preparation: download and install the 3.8 version at </a:t>
            </a:r>
            <a:r>
              <a:rPr lang="en-US" dirty="0">
                <a:hlinkClick r:id="rId2"/>
              </a:rPr>
              <a:t>https://www.anaconda.com/download/</a:t>
            </a:r>
            <a:endParaRPr lang="en-US" dirty="0"/>
          </a:p>
          <a:p>
            <a:endParaRPr lang="en-US" dirty="0"/>
          </a:p>
          <a:p>
            <a:endParaRPr lang="en-US" dirty="0"/>
          </a:p>
        </p:txBody>
      </p:sp>
    </p:spTree>
    <p:extLst>
      <p:ext uri="{BB962C8B-B14F-4D97-AF65-F5344CB8AC3E}">
        <p14:creationId xmlns:p14="http://schemas.microsoft.com/office/powerpoint/2010/main" val="320322574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atin typeface="Arial" pitchFamily="34" charset="0"/>
                <a:cs typeface="Arial" pitchFamily="34" charset="0"/>
              </a:rPr>
              <a:t>Challenges of Data Mining</a:t>
            </a:r>
          </a:p>
        </p:txBody>
      </p:sp>
      <p:sp>
        <p:nvSpPr>
          <p:cNvPr id="69635" name="Rectangle 3"/>
          <p:cNvSpPr>
            <a:spLocks noGrp="1" noChangeArrowheads="1"/>
          </p:cNvSpPr>
          <p:nvPr>
            <p:ph idx="1"/>
          </p:nvPr>
        </p:nvSpPr>
        <p:spPr/>
        <p:txBody>
          <a:bodyPr/>
          <a:lstStyle/>
          <a:p>
            <a:pPr marL="487672" indent="-487672">
              <a:defRPr/>
            </a:pPr>
            <a:r>
              <a:rPr lang="en-US" dirty="0">
                <a:ea typeface="ＭＳ Ｐゴシック" charset="-128"/>
              </a:rPr>
              <a:t>Scalability</a:t>
            </a:r>
          </a:p>
          <a:p>
            <a:pPr marL="487672" indent="-487672">
              <a:defRPr/>
            </a:pPr>
            <a:endParaRPr lang="en-US" dirty="0">
              <a:ea typeface="ＭＳ Ｐゴシック" charset="-128"/>
            </a:endParaRPr>
          </a:p>
          <a:p>
            <a:pPr marL="487672" indent="-487672">
              <a:defRPr/>
            </a:pPr>
            <a:r>
              <a:rPr lang="en-US" dirty="0">
                <a:ea typeface="ＭＳ Ｐゴシック" charset="-128"/>
              </a:rPr>
              <a:t>Dimensionality</a:t>
            </a:r>
          </a:p>
          <a:p>
            <a:pPr marL="487672" indent="-487672">
              <a:defRPr/>
            </a:pPr>
            <a:endParaRPr lang="en-US" dirty="0">
              <a:ea typeface="ＭＳ Ｐゴシック" charset="-128"/>
            </a:endParaRPr>
          </a:p>
          <a:p>
            <a:pPr marL="487672" indent="-487672">
              <a:defRPr/>
            </a:pPr>
            <a:r>
              <a:rPr lang="en-US" dirty="0">
                <a:ea typeface="ＭＳ Ｐゴシック" charset="-128"/>
              </a:rPr>
              <a:t>Complex and heterogeneous data</a:t>
            </a:r>
          </a:p>
          <a:p>
            <a:pPr marL="487672" indent="-487672">
              <a:defRPr/>
            </a:pPr>
            <a:endParaRPr lang="en-US" dirty="0">
              <a:ea typeface="ＭＳ Ｐゴシック" charset="-128"/>
            </a:endParaRPr>
          </a:p>
          <a:p>
            <a:pPr marL="487672" indent="-487672">
              <a:defRPr/>
            </a:pPr>
            <a:r>
              <a:rPr lang="en-US" dirty="0">
                <a:ea typeface="ＭＳ Ｐゴシック" charset="-128"/>
              </a:rPr>
              <a:t>Data quality</a:t>
            </a:r>
          </a:p>
          <a:p>
            <a:pPr marL="487672" indent="-487672">
              <a:defRPr/>
            </a:pPr>
            <a:endParaRPr lang="en-US" dirty="0">
              <a:ea typeface="ＭＳ Ｐゴシック" charset="-128"/>
            </a:endParaRPr>
          </a:p>
          <a:p>
            <a:pPr marL="487672" indent="-487672">
              <a:defRPr/>
            </a:pPr>
            <a:r>
              <a:rPr lang="en-US" dirty="0">
                <a:ea typeface="ＭＳ Ｐゴシック" charset="-128"/>
              </a:rPr>
              <a:t>Data ownership and distribution</a:t>
            </a:r>
          </a:p>
          <a:p>
            <a:pPr marL="487672" indent="-487672">
              <a:defRPr/>
            </a:pPr>
            <a:endParaRPr lang="en-US" dirty="0">
              <a:ea typeface="ＭＳ Ｐゴシック" charset="-128"/>
            </a:endParaRPr>
          </a:p>
          <a:p>
            <a:pPr marL="487672" indent="-487672">
              <a:defRPr/>
            </a:pPr>
            <a:r>
              <a:rPr lang="en-US" dirty="0">
                <a:ea typeface="ＭＳ Ｐゴシック" charset="-128"/>
              </a:rPr>
              <a:t>Privacy preservation</a:t>
            </a:r>
          </a:p>
          <a:p>
            <a:pPr marL="487672" indent="-487672">
              <a:defRPr/>
            </a:pPr>
            <a:endParaRPr lang="en-US" dirty="0">
              <a:ea typeface="ＭＳ Ｐゴシック" charset="-128"/>
            </a:endParaRPr>
          </a:p>
          <a:p>
            <a:pPr marL="487672" indent="-487672">
              <a:defRPr/>
            </a:pPr>
            <a:r>
              <a:rPr lang="en-US" dirty="0">
                <a:ea typeface="ＭＳ Ｐゴシック" charset="-128"/>
              </a:rPr>
              <a:t>Fairness</a:t>
            </a:r>
          </a:p>
          <a:p>
            <a:pPr marL="487672" indent="-487672">
              <a:defRPr/>
            </a:pPr>
            <a:endParaRPr lang="en-US" dirty="0">
              <a:ea typeface="ＭＳ Ｐゴシック" charset="-128"/>
            </a:endParaRPr>
          </a:p>
          <a:p>
            <a:pPr marL="487672" indent="-487672">
              <a:defRPr/>
            </a:pPr>
            <a:r>
              <a:rPr lang="en-US" dirty="0">
                <a:ea typeface="ＭＳ Ｐゴシック" charset="-128"/>
              </a:rPr>
              <a:t>Streaming data (e.g., intrusion detection)</a:t>
            </a:r>
          </a:p>
          <a:p>
            <a:pPr marL="487672" indent="-487672">
              <a:defRPr/>
            </a:pPr>
            <a:endParaRPr lang="en-US" dirty="0">
              <a:ea typeface="ＭＳ Ｐゴシック" charset="-128"/>
            </a:endParaRPr>
          </a:p>
        </p:txBody>
      </p:sp>
      <p:pic>
        <p:nvPicPr>
          <p:cNvPr id="2" name="Picture 1"/>
          <p:cNvPicPr>
            <a:picLocks noChangeAspect="1"/>
          </p:cNvPicPr>
          <p:nvPr/>
        </p:nvPicPr>
        <p:blipFill>
          <a:blip r:embed="rId3"/>
          <a:stretch>
            <a:fillRect/>
          </a:stretch>
        </p:blipFill>
        <p:spPr>
          <a:xfrm>
            <a:off x="6790432" y="3508648"/>
            <a:ext cx="5902686" cy="3430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tasks</a:t>
            </a:r>
          </a:p>
        </p:txBody>
      </p:sp>
      <p:sp>
        <p:nvSpPr>
          <p:cNvPr id="3" name="Content Placeholder 2"/>
          <p:cNvSpPr>
            <a:spLocks noGrp="1"/>
          </p:cNvSpPr>
          <p:nvPr>
            <p:ph idx="1"/>
          </p:nvPr>
        </p:nvSpPr>
        <p:spPr>
          <a:xfrm>
            <a:off x="900113" y="2070100"/>
            <a:ext cx="3370039" cy="6007100"/>
          </a:xfrm>
        </p:spPr>
        <p:txBody>
          <a:bodyPr/>
          <a:lstStyle/>
          <a:p>
            <a:r>
              <a:rPr lang="en-US" dirty="0"/>
              <a:t>Course Content → Learning Tasks</a:t>
            </a:r>
          </a:p>
          <a:p>
            <a:endParaRPr lang="en-US" dirty="0"/>
          </a:p>
          <a:p>
            <a:r>
              <a:rPr lang="en-US" dirty="0"/>
              <a:t>To keep track and to study for exam</a:t>
            </a:r>
          </a:p>
          <a:p>
            <a:endParaRPr lang="en-US" dirty="0"/>
          </a:p>
          <a:p>
            <a:r>
              <a:rPr lang="en-US" dirty="0"/>
              <a:t>Exercises are meant to practice</a:t>
            </a:r>
          </a:p>
          <a:p>
            <a:endParaRPr lang="en-US" dirty="0"/>
          </a:p>
          <a:p>
            <a:r>
              <a:rPr lang="en-US" dirty="0"/>
              <a:t>Ask feedback when stuck on one of the exercises!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4936" b="35032"/>
          <a:stretch/>
        </p:blipFill>
        <p:spPr>
          <a:xfrm>
            <a:off x="5134248" y="990599"/>
            <a:ext cx="7416824" cy="7172313"/>
          </a:xfrm>
          <a:prstGeom prst="rect">
            <a:avLst/>
          </a:prstGeom>
        </p:spPr>
      </p:pic>
    </p:spTree>
    <p:extLst>
      <p:ext uri="{BB962C8B-B14F-4D97-AF65-F5344CB8AC3E}">
        <p14:creationId xmlns:p14="http://schemas.microsoft.com/office/powerpoint/2010/main" val="47686128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atin typeface="Arial" pitchFamily="34" charset="0"/>
                <a:cs typeface="Arial" pitchFamily="34" charset="0"/>
              </a:rPr>
              <a:t>Contents</a:t>
            </a:r>
          </a:p>
        </p:txBody>
      </p:sp>
      <p:sp>
        <p:nvSpPr>
          <p:cNvPr id="14339" name="Rectangle 3"/>
          <p:cNvSpPr>
            <a:spLocks noGrp="1" noChangeArrowheads="1"/>
          </p:cNvSpPr>
          <p:nvPr>
            <p:ph type="body" idx="1"/>
          </p:nvPr>
        </p:nvSpPr>
        <p:spPr/>
        <p:txBody>
          <a:bodyPr/>
          <a:lstStyle/>
          <a:p>
            <a:pPr marL="360000" lvl="3" indent="-360000">
              <a:buClr>
                <a:srgbClr val="C00000"/>
              </a:buClr>
              <a:buFont typeface="Arial" pitchFamily="34" charset="0"/>
              <a:buChar char="•"/>
              <a:defRPr/>
            </a:pPr>
            <a:r>
              <a:rPr lang="en-US" dirty="0">
                <a:ea typeface="ＭＳ Ｐゴシック" charset="-128"/>
              </a:rPr>
              <a:t>We will somewhat follow the </a:t>
            </a:r>
            <a:r>
              <a:rPr lang="en-US" b="1" dirty="0">
                <a:solidFill>
                  <a:srgbClr val="C00000"/>
                </a:solidFill>
                <a:ea typeface="ＭＳ Ｐゴシック" charset="-128"/>
              </a:rPr>
              <a:t>first edition </a:t>
            </a:r>
            <a:r>
              <a:rPr lang="en-US" dirty="0">
                <a:ea typeface="ＭＳ Ｐゴシック" charset="-128"/>
              </a:rPr>
              <a:t>of the book “Introduction to Data Mining” by Tan, Steinbach and Kumar</a:t>
            </a:r>
          </a:p>
          <a:p>
            <a:pPr lvl="2" indent="-457200">
              <a:buClr>
                <a:srgbClr val="C00000"/>
              </a:buClr>
              <a:buFont typeface="Arial" pitchFamily="34" charset="0"/>
              <a:buChar char="•"/>
              <a:defRPr/>
            </a:pPr>
            <a:endParaRPr lang="en-US" dirty="0">
              <a:ea typeface="ＭＳ Ｐゴシック" charset="-128"/>
            </a:endParaRPr>
          </a:p>
          <a:p>
            <a:pPr marL="360000" lvl="2" indent="-360000">
              <a:buClr>
                <a:srgbClr val="C00000"/>
              </a:buClr>
              <a:buFont typeface="Arial" pitchFamily="34" charset="0"/>
              <a:buChar char="•"/>
              <a:defRPr/>
            </a:pPr>
            <a:r>
              <a:rPr lang="en-US" dirty="0">
                <a:ea typeface="ＭＳ Ｐゴシック" charset="-128"/>
              </a:rPr>
              <a:t>See</a:t>
            </a:r>
            <a:br>
              <a:rPr lang="en-US" dirty="0">
                <a:ea typeface="ＭＳ Ｐゴシック" charset="-128"/>
              </a:rPr>
            </a:br>
            <a:br>
              <a:rPr lang="en-US" dirty="0">
                <a:ea typeface="ＭＳ Ｐゴシック" charset="-128"/>
              </a:rPr>
            </a:br>
            <a:r>
              <a:rPr lang="en-US" dirty="0">
                <a:ea typeface="ＭＳ Ｐゴシック" charset="-128"/>
                <a:hlinkClick r:id="rId2"/>
              </a:rPr>
              <a:t>https://www-users.cs.umn.edu/~kumar001/dmbook/firsted.php/</a:t>
            </a:r>
            <a:br>
              <a:rPr lang="en-US" dirty="0">
                <a:ea typeface="ＭＳ Ｐゴシック" charset="-128"/>
              </a:rPr>
            </a:br>
            <a:br>
              <a:rPr lang="en-US" dirty="0">
                <a:ea typeface="ＭＳ Ｐゴシック" charset="-128"/>
              </a:rPr>
            </a:br>
            <a:r>
              <a:rPr lang="en-US" dirty="0">
                <a:ea typeface="ＭＳ Ｐゴシック" charset="-128"/>
              </a:rPr>
              <a:t>where you can find slides, errata and some chapters</a:t>
            </a:r>
          </a:p>
          <a:p>
            <a:pPr marL="360000" lvl="2" indent="-360000">
              <a:buClr>
                <a:srgbClr val="C00000"/>
              </a:buClr>
              <a:buFont typeface="Arial" pitchFamily="34" charset="0"/>
              <a:buChar char="•"/>
              <a:defRPr/>
            </a:pPr>
            <a:endParaRPr lang="en-US" dirty="0">
              <a:ea typeface="ＭＳ Ｐゴシック" charset="-128"/>
            </a:endParaRPr>
          </a:p>
          <a:p>
            <a:pPr marL="360000" lvl="2" indent="-360000">
              <a:buClr>
                <a:srgbClr val="C00000"/>
              </a:buClr>
              <a:buFont typeface="Arial" pitchFamily="34" charset="0"/>
              <a:buChar char="•"/>
              <a:defRPr/>
            </a:pPr>
            <a:r>
              <a:rPr lang="en-US" dirty="0">
                <a:ea typeface="ＭＳ Ｐゴシック" charset="-128"/>
              </a:rPr>
              <a:t>Chapters 1, 2, 3, 4, 8, 10, 6, 5</a:t>
            </a:r>
            <a:endParaRPr lang="en-US" dirty="0">
              <a:solidFill>
                <a:schemeClr val="bg2"/>
              </a:solidFill>
              <a:ea typeface="ＭＳ Ｐゴシック" charset="-128"/>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pening dia's">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0089B9"/>
      </a:hlink>
      <a:folHlink>
        <a:srgbClr val="0089B9"/>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w="12700">
          <a:noFill/>
          <a:miter lim="800000"/>
          <a:headEnd/>
          <a:tailEnd/>
        </a:ln>
      </a:spPr>
      <a:bodyPr vert="horz" wrap="square" lIns="50800" tIns="50800" rIns="50800" bIns="50800" numCol="1" rtlCol="0"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2100" b="0" i="0" u="none" strike="noStrike" kern="0" cap="none" spc="0" normalizeH="0" baseline="0" noProof="0" dirty="0" smtClean="0">
            <a:ln>
              <a:noFill/>
            </a:ln>
            <a:effectLst/>
            <a:uLnTx/>
            <a:uFillTx/>
            <a:latin typeface="+mn-lt"/>
            <a:ea typeface="+mn-ea"/>
            <a:cs typeface="+mn-cs"/>
            <a:sym typeface="Kievit-Book" charset="0"/>
          </a:defRPr>
        </a:defPPr>
      </a:lstStyle>
    </a:txDef>
  </a:objectDefaults>
  <a:extraClrSchemeLst>
    <a:extraClrScheme>
      <a:clrScheme name="Opening al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asis pagina">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BE311A"/>
      </a:hlink>
      <a:folHlink>
        <a:srgbClr val="BE311A"/>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lIns="130046" tIns="65023" rIns="130046" bIns="65023">
        <a:spAutoFit/>
      </a:bodyPr>
      <a:lstStyle>
        <a:defPPr marL="365760" indent="-365760" eaLnBrk="1" hangingPunct="1">
          <a:buClr>
            <a:srgbClr val="C00000"/>
          </a:buClr>
          <a:buFontTx/>
          <a:buChar char="•"/>
          <a:defRPr sz="2500" dirty="0">
            <a:solidFill>
              <a:schemeClr val="bg1"/>
            </a:solidFill>
            <a:latin typeface="+mj-lt"/>
          </a:defRPr>
        </a:defPPr>
      </a:lstStyle>
    </a:txDef>
  </a:objectDefaults>
  <a:extraClrSchemeLst>
    <a:extraClrScheme>
      <a:clrScheme name="Basis pagin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270</TotalTime>
  <Pages>0</Pages>
  <Words>3500</Words>
  <Characters>0</Characters>
  <Application>Microsoft Office PowerPoint</Application>
  <PresentationFormat>Custom</PresentationFormat>
  <Lines>0</Lines>
  <Paragraphs>647</Paragraphs>
  <Slides>70</Slides>
  <Notes>19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70</vt:i4>
      </vt:variant>
    </vt:vector>
  </HeadingPairs>
  <TitlesOfParts>
    <vt:vector size="85" baseType="lpstr">
      <vt:lpstr>American Typewriter</vt:lpstr>
      <vt:lpstr>Arial</vt:lpstr>
      <vt:lpstr>Calibri</vt:lpstr>
      <vt:lpstr>Courier New</vt:lpstr>
      <vt:lpstr>Helvetica</vt:lpstr>
      <vt:lpstr>Kievit-Book</vt:lpstr>
      <vt:lpstr>Kievit-Medium</vt:lpstr>
      <vt:lpstr>Lucida Grande</vt:lpstr>
      <vt:lpstr>Monotype Sorts</vt:lpstr>
      <vt:lpstr>Times New Roman</vt:lpstr>
      <vt:lpstr>Wingdings</vt:lpstr>
      <vt:lpstr>Opening dia's</vt:lpstr>
      <vt:lpstr>Basis pagina</vt:lpstr>
      <vt:lpstr>VISIO</vt:lpstr>
      <vt:lpstr>Document</vt:lpstr>
      <vt:lpstr>Data Mining: Introduction</vt:lpstr>
      <vt:lpstr>Instructors</vt:lpstr>
      <vt:lpstr>Course Outline</vt:lpstr>
      <vt:lpstr>Evaluation</vt:lpstr>
      <vt:lpstr>Lectures</vt:lpstr>
      <vt:lpstr>Homework assignments</vt:lpstr>
      <vt:lpstr>Practical sessions</vt:lpstr>
      <vt:lpstr>Learning tasks</vt:lpstr>
      <vt:lpstr>Contents</vt:lpstr>
      <vt:lpstr>Advice</vt:lpstr>
      <vt:lpstr>Theory of Pain and Learning</vt:lpstr>
      <vt:lpstr>Data Mining: Introduction</vt:lpstr>
      <vt:lpstr>Why Mine Data? Commercial Viewpoint</vt:lpstr>
      <vt:lpstr>Why Mine Data? Scientific Viewpoint</vt:lpstr>
      <vt:lpstr>Moore’s law</vt:lpstr>
      <vt:lpstr>Mining Large Data Sets - Motivation</vt:lpstr>
      <vt:lpstr>Examples of Massive Datasets</vt:lpstr>
      <vt:lpstr>Harvard Business Review</vt:lpstr>
      <vt:lpstr>What is Data Mining?</vt:lpstr>
      <vt:lpstr>Another Definition</vt:lpstr>
      <vt:lpstr>What is (not) Data Mining?</vt:lpstr>
      <vt:lpstr>Origins of Data Mining</vt:lpstr>
      <vt:lpstr>Data Mining Development</vt:lpstr>
      <vt:lpstr>Origins of Data Mining</vt:lpstr>
      <vt:lpstr>Data Mining Tasks</vt:lpstr>
      <vt:lpstr>Data Mining Tasks</vt:lpstr>
      <vt:lpstr>Data Mining Tasks...</vt:lpstr>
      <vt:lpstr>Classification: Definition</vt:lpstr>
      <vt:lpstr>Classification Example</vt:lpstr>
      <vt:lpstr>Classification: Application 1</vt:lpstr>
      <vt:lpstr>Classification: Application 2</vt:lpstr>
      <vt:lpstr>Classification: Application 3</vt:lpstr>
      <vt:lpstr>Classification: Application 4</vt:lpstr>
      <vt:lpstr>Classifying Galaxies</vt:lpstr>
      <vt:lpstr>Classification: Application 5</vt:lpstr>
      <vt:lpstr>Classification: Example 6</vt:lpstr>
      <vt:lpstr>PowerPoint Presentation</vt:lpstr>
      <vt:lpstr>Clustering Definition</vt:lpstr>
      <vt:lpstr>Illustrating Clustering</vt:lpstr>
      <vt:lpstr>Clustering: Application 1</vt:lpstr>
      <vt:lpstr>Clustering: Application 2</vt:lpstr>
      <vt:lpstr>Illustrating Document Clustering</vt:lpstr>
      <vt:lpstr>Clustering of S&amp;P 500 Stock Data</vt:lpstr>
      <vt:lpstr>Association Rule Discovery: Definition</vt:lpstr>
      <vt:lpstr>Association Rule Discovery: Application 1</vt:lpstr>
      <vt:lpstr>Association Rule Discovery: Application 2</vt:lpstr>
      <vt:lpstr>Association Rule Discovery: Application 3</vt:lpstr>
      <vt:lpstr>Self-organizing Map</vt:lpstr>
      <vt:lpstr>Regression</vt:lpstr>
      <vt:lpstr>Regression: Application 1</vt:lpstr>
      <vt:lpstr>PowerPoint Presentation</vt:lpstr>
      <vt:lpstr>Deviation / Anomaly Detection</vt:lpstr>
      <vt:lpstr>Deviation / Anomaly Detection: Application 1</vt:lpstr>
      <vt:lpstr>Data mining?</vt:lpstr>
      <vt:lpstr>Data mining?</vt:lpstr>
      <vt:lpstr>Components of Data Mining Algorithms</vt:lpstr>
      <vt:lpstr>What’s in a Data Mining Algorithm?</vt:lpstr>
      <vt:lpstr>Multivariate Linear Regression</vt:lpstr>
      <vt:lpstr>Decision trees (CART, ID3, …)</vt:lpstr>
      <vt:lpstr>Hierarchical Clustering</vt:lpstr>
      <vt:lpstr>Association Rules</vt:lpstr>
      <vt:lpstr>Data Mining: the Downside</vt:lpstr>
      <vt:lpstr>Example of “Data Fishing”</vt:lpstr>
      <vt:lpstr>PYTHON Code for Correlations</vt:lpstr>
      <vt:lpstr>PYTHON Code for Correlations</vt:lpstr>
      <vt:lpstr>Possible Pitfalls</vt:lpstr>
      <vt:lpstr>Data Issues in Health Science</vt:lpstr>
      <vt:lpstr>Dilbert (1)</vt:lpstr>
      <vt:lpstr>Dilbert (2)</vt:lpstr>
      <vt:lpstr>Challenges of Data Mining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Radboud University Nijmegen</dc:title>
  <dc:creator>tomh</dc:creator>
  <cp:lastModifiedBy>Heskes, T.M. (Tom)</cp:lastModifiedBy>
  <cp:revision>248</cp:revision>
  <cp:lastPrinted>2019-09-02T12:40:01Z</cp:lastPrinted>
  <dcterms:created xsi:type="dcterms:W3CDTF">2010-10-05T13:34:04Z</dcterms:created>
  <dcterms:modified xsi:type="dcterms:W3CDTF">2022-09-07T10:41:09Z</dcterms:modified>
</cp:coreProperties>
</file>